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74"/>
  </p:notesMasterIdLst>
  <p:handoutMasterIdLst>
    <p:handoutMasterId r:id="rId75"/>
  </p:handoutMasterIdLst>
  <p:sldIdLst>
    <p:sldId id="493" r:id="rId2"/>
    <p:sldId id="485" r:id="rId3"/>
    <p:sldId id="423" r:id="rId4"/>
    <p:sldId id="522" r:id="rId5"/>
    <p:sldId id="388" r:id="rId6"/>
    <p:sldId id="306" r:id="rId7"/>
    <p:sldId id="311" r:id="rId8"/>
    <p:sldId id="393" r:id="rId9"/>
    <p:sldId id="310" r:id="rId10"/>
    <p:sldId id="425" r:id="rId11"/>
    <p:sldId id="495" r:id="rId12"/>
    <p:sldId id="426" r:id="rId13"/>
    <p:sldId id="427" r:id="rId14"/>
    <p:sldId id="496" r:id="rId15"/>
    <p:sldId id="316" r:id="rId16"/>
    <p:sldId id="511" r:id="rId17"/>
    <p:sldId id="429" r:id="rId18"/>
    <p:sldId id="430" r:id="rId19"/>
    <p:sldId id="431" r:id="rId20"/>
    <p:sldId id="525" r:id="rId21"/>
    <p:sldId id="526" r:id="rId22"/>
    <p:sldId id="527" r:id="rId23"/>
    <p:sldId id="528" r:id="rId24"/>
    <p:sldId id="439" r:id="rId25"/>
    <p:sldId id="437" r:id="rId26"/>
    <p:sldId id="434" r:id="rId27"/>
    <p:sldId id="440" r:id="rId28"/>
    <p:sldId id="498" r:id="rId29"/>
    <p:sldId id="442" r:id="rId30"/>
    <p:sldId id="443" r:id="rId31"/>
    <p:sldId id="521" r:id="rId32"/>
    <p:sldId id="523" r:id="rId33"/>
    <p:sldId id="445" r:id="rId34"/>
    <p:sldId id="447" r:id="rId35"/>
    <p:sldId id="499" r:id="rId36"/>
    <p:sldId id="448" r:id="rId37"/>
    <p:sldId id="510" r:id="rId38"/>
    <p:sldId id="446" r:id="rId39"/>
    <p:sldId id="449" r:id="rId40"/>
    <p:sldId id="450" r:id="rId41"/>
    <p:sldId id="520" r:id="rId42"/>
    <p:sldId id="451" r:id="rId43"/>
    <p:sldId id="454" r:id="rId44"/>
    <p:sldId id="452" r:id="rId45"/>
    <p:sldId id="501" r:id="rId46"/>
    <p:sldId id="453" r:id="rId47"/>
    <p:sldId id="455" r:id="rId48"/>
    <p:sldId id="469" r:id="rId49"/>
    <p:sldId id="470" r:id="rId50"/>
    <p:sldId id="471" r:id="rId51"/>
    <p:sldId id="524" r:id="rId52"/>
    <p:sldId id="473" r:id="rId53"/>
    <p:sldId id="502" r:id="rId54"/>
    <p:sldId id="474" r:id="rId55"/>
    <p:sldId id="475" r:id="rId56"/>
    <p:sldId id="477" r:id="rId57"/>
    <p:sldId id="478" r:id="rId58"/>
    <p:sldId id="504" r:id="rId59"/>
    <p:sldId id="517" r:id="rId60"/>
    <p:sldId id="479" r:id="rId61"/>
    <p:sldId id="480" r:id="rId62"/>
    <p:sldId id="464" r:id="rId63"/>
    <p:sldId id="465" r:id="rId64"/>
    <p:sldId id="466" r:id="rId65"/>
    <p:sldId id="467" r:id="rId66"/>
    <p:sldId id="468" r:id="rId67"/>
    <p:sldId id="482" r:id="rId68"/>
    <p:sldId id="518" r:id="rId69"/>
    <p:sldId id="505" r:id="rId70"/>
    <p:sldId id="483" r:id="rId71"/>
    <p:sldId id="484" r:id="rId72"/>
    <p:sldId id="514" r:id="rId73"/>
  </p:sldIdLst>
  <p:sldSz cx="9144000" cy="6858000" type="screen4x3"/>
  <p:notesSz cx="6648450" cy="9782175"/>
  <p:defaultTextStyle>
    <a:defPPr>
      <a:defRPr lang="en-US"/>
    </a:defPPr>
    <a:lvl1pPr algn="l" rtl="0" eaLnBrk="0" fontAlgn="base" hangingPunct="0">
      <a:spcBef>
        <a:spcPct val="0"/>
      </a:spcBef>
      <a:spcAft>
        <a:spcPct val="0"/>
      </a:spcAft>
      <a:defRPr sz="3200" kern="1200">
        <a:solidFill>
          <a:schemeClr val="tx1"/>
        </a:solidFill>
        <a:latin typeface="Times New Roman" panose="02020603050405020304" pitchFamily="18" charset="0"/>
        <a:ea typeface="华文行楷" panose="02010800040101010101" pitchFamily="2" charset="-122"/>
        <a:cs typeface="+mn-cs"/>
      </a:defRPr>
    </a:lvl1pPr>
    <a:lvl2pPr marL="457200" algn="l" rtl="0" eaLnBrk="0" fontAlgn="base" hangingPunct="0">
      <a:spcBef>
        <a:spcPct val="0"/>
      </a:spcBef>
      <a:spcAft>
        <a:spcPct val="0"/>
      </a:spcAft>
      <a:defRPr sz="3200" kern="1200">
        <a:solidFill>
          <a:schemeClr val="tx1"/>
        </a:solidFill>
        <a:latin typeface="Times New Roman" panose="02020603050405020304" pitchFamily="18" charset="0"/>
        <a:ea typeface="华文行楷" panose="02010800040101010101" pitchFamily="2" charset="-122"/>
        <a:cs typeface="+mn-cs"/>
      </a:defRPr>
    </a:lvl2pPr>
    <a:lvl3pPr marL="914400" algn="l" rtl="0" eaLnBrk="0" fontAlgn="base" hangingPunct="0">
      <a:spcBef>
        <a:spcPct val="0"/>
      </a:spcBef>
      <a:spcAft>
        <a:spcPct val="0"/>
      </a:spcAft>
      <a:defRPr sz="3200" kern="1200">
        <a:solidFill>
          <a:schemeClr val="tx1"/>
        </a:solidFill>
        <a:latin typeface="Times New Roman" panose="02020603050405020304" pitchFamily="18" charset="0"/>
        <a:ea typeface="华文行楷" panose="02010800040101010101" pitchFamily="2" charset="-122"/>
        <a:cs typeface="+mn-cs"/>
      </a:defRPr>
    </a:lvl3pPr>
    <a:lvl4pPr marL="1371600" algn="l" rtl="0" eaLnBrk="0" fontAlgn="base" hangingPunct="0">
      <a:spcBef>
        <a:spcPct val="0"/>
      </a:spcBef>
      <a:spcAft>
        <a:spcPct val="0"/>
      </a:spcAft>
      <a:defRPr sz="3200" kern="1200">
        <a:solidFill>
          <a:schemeClr val="tx1"/>
        </a:solidFill>
        <a:latin typeface="Times New Roman" panose="02020603050405020304" pitchFamily="18" charset="0"/>
        <a:ea typeface="华文行楷" panose="02010800040101010101" pitchFamily="2" charset="-122"/>
        <a:cs typeface="+mn-cs"/>
      </a:defRPr>
    </a:lvl4pPr>
    <a:lvl5pPr marL="1828800" algn="l" rtl="0" eaLnBrk="0" fontAlgn="base" hangingPunct="0">
      <a:spcBef>
        <a:spcPct val="0"/>
      </a:spcBef>
      <a:spcAft>
        <a:spcPct val="0"/>
      </a:spcAft>
      <a:defRPr sz="3200" kern="1200">
        <a:solidFill>
          <a:schemeClr val="tx1"/>
        </a:solidFill>
        <a:latin typeface="Times New Roman" panose="02020603050405020304" pitchFamily="18" charset="0"/>
        <a:ea typeface="华文行楷" panose="02010800040101010101" pitchFamily="2" charset="-122"/>
        <a:cs typeface="+mn-cs"/>
      </a:defRPr>
    </a:lvl5pPr>
    <a:lvl6pPr marL="2286000" algn="l" defTabSz="914400" rtl="0" eaLnBrk="1" latinLnBrk="0" hangingPunct="1">
      <a:defRPr sz="3200" kern="1200">
        <a:solidFill>
          <a:schemeClr val="tx1"/>
        </a:solidFill>
        <a:latin typeface="Times New Roman" panose="02020603050405020304" pitchFamily="18" charset="0"/>
        <a:ea typeface="华文行楷" panose="02010800040101010101" pitchFamily="2" charset="-122"/>
        <a:cs typeface="+mn-cs"/>
      </a:defRPr>
    </a:lvl6pPr>
    <a:lvl7pPr marL="2743200" algn="l" defTabSz="914400" rtl="0" eaLnBrk="1" latinLnBrk="0" hangingPunct="1">
      <a:defRPr sz="3200" kern="1200">
        <a:solidFill>
          <a:schemeClr val="tx1"/>
        </a:solidFill>
        <a:latin typeface="Times New Roman" panose="02020603050405020304" pitchFamily="18" charset="0"/>
        <a:ea typeface="华文行楷" panose="02010800040101010101" pitchFamily="2" charset="-122"/>
        <a:cs typeface="+mn-cs"/>
      </a:defRPr>
    </a:lvl7pPr>
    <a:lvl8pPr marL="3200400" algn="l" defTabSz="914400" rtl="0" eaLnBrk="1" latinLnBrk="0" hangingPunct="1">
      <a:defRPr sz="3200" kern="1200">
        <a:solidFill>
          <a:schemeClr val="tx1"/>
        </a:solidFill>
        <a:latin typeface="Times New Roman" panose="02020603050405020304" pitchFamily="18" charset="0"/>
        <a:ea typeface="华文行楷" panose="02010800040101010101" pitchFamily="2" charset="-122"/>
        <a:cs typeface="+mn-cs"/>
      </a:defRPr>
    </a:lvl8pPr>
    <a:lvl9pPr marL="3657600" algn="l" defTabSz="914400" rtl="0" eaLnBrk="1" latinLnBrk="0" hangingPunct="1">
      <a:defRPr sz="3200" kern="1200">
        <a:solidFill>
          <a:schemeClr val="tx1"/>
        </a:solidFill>
        <a:latin typeface="Times New Roman" panose="02020603050405020304" pitchFamily="18" charset="0"/>
        <a:ea typeface="华文行楷" panose="020108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y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00"/>
    <a:srgbClr val="FF0000"/>
    <a:srgbClr val="FF9900"/>
    <a:srgbClr val="FF6600"/>
    <a:srgbClr val="996600"/>
    <a:srgbClr val="663300"/>
    <a:srgbClr val="894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7" autoAdjust="0"/>
    <p:restoredTop sz="95244" autoAdjust="0"/>
  </p:normalViewPr>
  <p:slideViewPr>
    <p:cSldViewPr>
      <p:cViewPr varScale="1">
        <p:scale>
          <a:sx n="86" d="100"/>
          <a:sy n="86" d="100"/>
        </p:scale>
        <p:origin x="365"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47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en-AU"/>
          </a:p>
        </p:txBody>
      </p:sp>
      <p:sp>
        <p:nvSpPr>
          <p:cNvPr id="71683" name="Rectangle 3"/>
          <p:cNvSpPr>
            <a:spLocks noGrp="1" noChangeArrowheads="1"/>
          </p:cNvSpPr>
          <p:nvPr>
            <p:ph type="dt" sz="quarter" idx="1"/>
          </p:nvPr>
        </p:nvSpPr>
        <p:spPr bwMode="auto">
          <a:xfrm>
            <a:off x="373380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AU"/>
          </a:p>
        </p:txBody>
      </p:sp>
      <p:sp>
        <p:nvSpPr>
          <p:cNvPr id="71684" name="Rectangle 4"/>
          <p:cNvSpPr>
            <a:spLocks noGrp="1" noChangeArrowheads="1"/>
          </p:cNvSpPr>
          <p:nvPr>
            <p:ph type="ftr" sz="quarter" idx="2"/>
          </p:nvPr>
        </p:nvSpPr>
        <p:spPr bwMode="auto">
          <a:xfrm>
            <a:off x="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en-AU"/>
          </a:p>
        </p:txBody>
      </p:sp>
      <p:sp>
        <p:nvSpPr>
          <p:cNvPr id="71685" name="Rectangle 5"/>
          <p:cNvSpPr>
            <a:spLocks noGrp="1" noChangeArrowheads="1"/>
          </p:cNvSpPr>
          <p:nvPr>
            <p:ph type="sldNum" sz="quarter" idx="3"/>
          </p:nvPr>
        </p:nvSpPr>
        <p:spPr bwMode="auto">
          <a:xfrm>
            <a:off x="373380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7946388C-CD73-4BED-8FCA-583DD7B8675B}" type="slidenum">
              <a:rPr lang="en-AU" altLang="zh-CN"/>
              <a:pPr>
                <a:defRPr/>
              </a:pPr>
              <a:t>‹#›</a:t>
            </a:fld>
            <a:endParaRPr lang="en-AU"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a:endParaRPr lang="zh-CN"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86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黑体" panose="02010609060101010101" pitchFamily="49" charset="-122"/>
              <a:ea typeface="黑体" panose="02010609060101010101"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58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78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99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extLst>
      <p:ext uri="{BB962C8B-B14F-4D97-AF65-F5344CB8AC3E}">
        <p14:creationId xmlns:p14="http://schemas.microsoft.com/office/powerpoint/2010/main" val="2789820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40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extLst>
      <p:ext uri="{BB962C8B-B14F-4D97-AF65-F5344CB8AC3E}">
        <p14:creationId xmlns:p14="http://schemas.microsoft.com/office/powerpoint/2010/main" val="2670791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extLst>
      <p:ext uri="{BB962C8B-B14F-4D97-AF65-F5344CB8AC3E}">
        <p14:creationId xmlns:p14="http://schemas.microsoft.com/office/powerpoint/2010/main" val="176385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813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extLst>
      <p:ext uri="{BB962C8B-B14F-4D97-AF65-F5344CB8AC3E}">
        <p14:creationId xmlns:p14="http://schemas.microsoft.com/office/powerpoint/2010/main" val="304252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solidFill>
                <a:srgbClr val="00FF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01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42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63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83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04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24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45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extLst>
      <p:ext uri="{BB962C8B-B14F-4D97-AF65-F5344CB8AC3E}">
        <p14:creationId xmlns:p14="http://schemas.microsoft.com/office/powerpoint/2010/main" val="3967566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5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86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06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27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47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68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08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60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solidFill>
                <a:schemeClr val="bg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80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01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1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42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62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83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03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extLst>
      <p:ext uri="{BB962C8B-B14F-4D97-AF65-F5344CB8AC3E}">
        <p14:creationId xmlns:p14="http://schemas.microsoft.com/office/powerpoint/2010/main" val="3983382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44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64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85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059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ea typeface="幼圆" panose="02010509060101010101" pitchFamily="49"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26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46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67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solidFill>
                <a:schemeClr val="bg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08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28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493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69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sz="900"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90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10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51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1"/>
            <a:endParaRPr lang="zh-CN" altLang="en-US"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82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02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23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43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53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66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762000" y="838200"/>
            <a:ext cx="7772400" cy="1447800"/>
          </a:xfrm>
        </p:spPr>
        <p:txBody>
          <a:bodyPr/>
          <a:lstStyle>
            <a:lvl1pPr algn="ctr">
              <a:defRPr sz="9600" u="none">
                <a:ea typeface="华文行楷" pitchFamily="2" charset="-122"/>
              </a:defRPr>
            </a:lvl1pPr>
          </a:lstStyle>
          <a:p>
            <a:r>
              <a:rPr lang="zh-CN" altLang="en-US"/>
              <a:t>单击此处编辑母版标题样式</a:t>
            </a:r>
          </a:p>
        </p:txBody>
      </p:sp>
      <p:sp>
        <p:nvSpPr>
          <p:cNvPr id="101379" name="Rectangle 3"/>
          <p:cNvSpPr>
            <a:spLocks noGrp="1" noChangeArrowheads="1"/>
          </p:cNvSpPr>
          <p:nvPr>
            <p:ph type="subTitle" idx="1"/>
          </p:nvPr>
        </p:nvSpPr>
        <p:spPr>
          <a:xfrm>
            <a:off x="685800" y="2286000"/>
            <a:ext cx="7924800" cy="3429000"/>
          </a:xfrm>
        </p:spPr>
        <p:txBody>
          <a:bodyPr/>
          <a:lstStyle>
            <a:lvl1pPr marL="0" indent="0" algn="ctr">
              <a:buFont typeface="Wingdings" pitchFamily="2" charset="2"/>
              <a:buNone/>
              <a:defRPr sz="4800"/>
            </a:lvl1pPr>
          </a:lstStyle>
          <a:p>
            <a:r>
              <a:rPr lang="zh-CN" altLang="en-US"/>
              <a:t>单击此处编辑母版副标题样式</a:t>
            </a:r>
          </a:p>
        </p:txBody>
      </p:sp>
      <p:sp>
        <p:nvSpPr>
          <p:cNvPr id="4" name="Rectangle 4"/>
          <p:cNvSpPr>
            <a:spLocks noGrp="1" noChangeArrowheads="1"/>
          </p:cNvSpPr>
          <p:nvPr>
            <p:ph type="ftr" sz="quarter" idx="10"/>
          </p:nvPr>
        </p:nvSpPr>
        <p:spPr>
          <a:xfrm>
            <a:off x="3124200" y="6248400"/>
            <a:ext cx="2895600" cy="457200"/>
          </a:xfrm>
        </p:spPr>
        <p:txBody>
          <a:bodyPr/>
          <a:lstStyle>
            <a:lvl1pPr>
              <a:defRPr>
                <a:solidFill>
                  <a:schemeClr val="tx1"/>
                </a:solidFill>
                <a:latin typeface="Times New Roman" pitchFamily="18" charset="0"/>
              </a:defRPr>
            </a:lvl1pPr>
          </a:lstStyle>
          <a:p>
            <a:pPr>
              <a:defRPr/>
            </a:pPr>
            <a:endParaRPr lang="en-US" altLang="zh-CN"/>
          </a:p>
        </p:txBody>
      </p:sp>
      <p:sp>
        <p:nvSpPr>
          <p:cNvPr id="5" name="Rectangle 5"/>
          <p:cNvSpPr>
            <a:spLocks noGrp="1" noChangeArrowheads="1"/>
          </p:cNvSpPr>
          <p:nvPr>
            <p:ph type="sldNum" sz="quarter" idx="11"/>
          </p:nvPr>
        </p:nvSpPr>
        <p:spPr>
          <a:xfrm>
            <a:off x="6553200" y="6248400"/>
            <a:ext cx="1905000" cy="457200"/>
          </a:xfrm>
        </p:spPr>
        <p:txBody>
          <a:bodyPr/>
          <a:lstStyle>
            <a:lvl1pPr>
              <a:defRPr>
                <a:solidFill>
                  <a:schemeClr val="bg1"/>
                </a:solidFill>
                <a:latin typeface="Arial Narrow" panose="020B0606020202030204" pitchFamily="34" charset="0"/>
              </a:defRPr>
            </a:lvl1pPr>
          </a:lstStyle>
          <a:p>
            <a:pPr>
              <a:defRPr/>
            </a:pPr>
            <a:fld id="{D995FD64-D65C-4D46-A9A4-64B9D9925B2A}" type="slidenum">
              <a:rPr lang="zh-CN" altLang="en-US"/>
              <a:pPr>
                <a:defRPr/>
              </a:pPr>
              <a:t>‹#›</a:t>
            </a:fld>
            <a:endParaRPr lang="en-US" altLang="zh-CN">
              <a:solidFill>
                <a:schemeClr val="tx1"/>
              </a:solidFill>
              <a:latin typeface="Times New Roman" panose="02020603050405020304" pitchFamily="18" charset="0"/>
            </a:endParaRPr>
          </a:p>
        </p:txBody>
      </p:sp>
      <p:sp>
        <p:nvSpPr>
          <p:cNvPr id="6" name="Rectangle 8"/>
          <p:cNvSpPr>
            <a:spLocks noGrp="1" noChangeArrowheads="1"/>
          </p:cNvSpPr>
          <p:nvPr>
            <p:ph type="dt" sz="half" idx="12"/>
          </p:nvPr>
        </p:nvSpPr>
        <p:spPr>
          <a:xfrm>
            <a:off x="685800" y="6248400"/>
            <a:ext cx="1905000" cy="457200"/>
          </a:xfrm>
        </p:spPr>
        <p:txBody>
          <a:bodyPr/>
          <a:lstStyle>
            <a:lvl1pPr>
              <a:defRPr/>
            </a:lvl1pPr>
          </a:lstStyle>
          <a:p>
            <a:pPr>
              <a:defRPr/>
            </a:pPr>
            <a:fld id="{1314AFE4-8A4B-4A1F-8F03-87B35A952B16}" type="datetime1">
              <a:rPr lang="zh-CN" altLang="en-US"/>
              <a:pPr>
                <a:defRPr/>
              </a:pPr>
              <a:t>2019/5/27</a:t>
            </a:fld>
            <a:endParaRPr lang="en-US" altLang="zh-CN"/>
          </a:p>
        </p:txBody>
      </p:sp>
    </p:spTree>
    <p:extLst>
      <p:ext uri="{BB962C8B-B14F-4D97-AF65-F5344CB8AC3E}">
        <p14:creationId xmlns:p14="http://schemas.microsoft.com/office/powerpoint/2010/main" val="53941954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3075" y="115888"/>
            <a:ext cx="2190750" cy="60499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115888"/>
            <a:ext cx="6419850" cy="60499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75862083-1FCB-4B4F-BD4E-88CF33E85AE4}" type="datetime1">
              <a:rPr lang="zh-CN" altLang="en-US"/>
              <a:pPr>
                <a:defRPr/>
              </a:pPr>
              <a:t>2019/5/27</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64A990AF-0FF5-4F25-A6B9-CF350F11FE4A}" type="slidenum">
              <a:rPr lang="zh-CN" altLang="en-US"/>
              <a:pPr>
                <a:defRPr/>
              </a:pPr>
              <a:t>‹#›</a:t>
            </a:fld>
            <a:endParaRPr lang="en-US" altLang="zh-CN"/>
          </a:p>
        </p:txBody>
      </p:sp>
    </p:spTree>
    <p:extLst>
      <p:ext uri="{BB962C8B-B14F-4D97-AF65-F5344CB8AC3E}">
        <p14:creationId xmlns:p14="http://schemas.microsoft.com/office/powerpoint/2010/main" val="139038217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b="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C4136E09-CADF-4DD5-BE54-0BCF7FC62EF1}" type="datetime1">
              <a:rPr lang="zh-CN" altLang="en-US"/>
              <a:pPr>
                <a:defRPr/>
              </a:pPr>
              <a:t>2019/5/27</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C5B0EC6C-DB78-4621-ACDE-DBB5B5163363}" type="slidenum">
              <a:rPr lang="zh-CN" altLang="en-US"/>
              <a:pPr>
                <a:defRPr/>
              </a:pPr>
              <a:t>‹#›</a:t>
            </a:fld>
            <a:endParaRPr lang="en-US" altLang="zh-CN"/>
          </a:p>
        </p:txBody>
      </p:sp>
    </p:spTree>
    <p:extLst>
      <p:ext uri="{BB962C8B-B14F-4D97-AF65-F5344CB8AC3E}">
        <p14:creationId xmlns:p14="http://schemas.microsoft.com/office/powerpoint/2010/main" val="286184980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2A08A1FE-1A40-40A0-A921-6002CD5E5F5E}" type="datetime1">
              <a:rPr lang="zh-CN" altLang="en-US"/>
              <a:pPr>
                <a:defRPr/>
              </a:pPr>
              <a:t>2019/5/27</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022DDB64-B866-4816-AC78-7CBCF8323179}" type="slidenum">
              <a:rPr lang="zh-CN" altLang="en-US"/>
              <a:pPr>
                <a:defRPr/>
              </a:pPr>
              <a:t>‹#›</a:t>
            </a:fld>
            <a:endParaRPr lang="en-US" altLang="zh-CN"/>
          </a:p>
        </p:txBody>
      </p:sp>
    </p:spTree>
    <p:extLst>
      <p:ext uri="{BB962C8B-B14F-4D97-AF65-F5344CB8AC3E}">
        <p14:creationId xmlns:p14="http://schemas.microsoft.com/office/powerpoint/2010/main" val="255893058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8525" y="90805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7F5E9403-59E3-4F5F-9752-DF779EEDF39A}" type="datetime1">
              <a:rPr lang="zh-CN" altLang="en-US"/>
              <a:pPr>
                <a:defRPr/>
              </a:pPr>
              <a:t>2019/5/27</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pPr>
              <a:defRPr/>
            </a:pPr>
            <a:fld id="{C7A8EEA5-D7CA-4832-BC7C-942BE273C36D}" type="slidenum">
              <a:rPr lang="zh-CN" altLang="en-US"/>
              <a:pPr>
                <a:defRPr/>
              </a:pPr>
              <a:t>‹#›</a:t>
            </a:fld>
            <a:endParaRPr lang="en-US" altLang="zh-CN"/>
          </a:p>
        </p:txBody>
      </p:sp>
    </p:spTree>
    <p:extLst>
      <p:ext uri="{BB962C8B-B14F-4D97-AF65-F5344CB8AC3E}">
        <p14:creationId xmlns:p14="http://schemas.microsoft.com/office/powerpoint/2010/main" val="413553233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17800DBC-5BB5-4A8F-8909-929D347B53AE}" type="datetime1">
              <a:rPr lang="zh-CN" altLang="en-US"/>
              <a:pPr>
                <a:defRPr/>
              </a:pPr>
              <a:t>2019/5/27</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a:ln/>
        </p:spPr>
        <p:txBody>
          <a:bodyPr/>
          <a:lstStyle>
            <a:lvl1pPr>
              <a:defRPr/>
            </a:lvl1pPr>
          </a:lstStyle>
          <a:p>
            <a:pPr>
              <a:defRPr/>
            </a:pPr>
            <a:fld id="{103E5852-6BE6-4F69-9A51-F12619D732DE}" type="slidenum">
              <a:rPr lang="zh-CN" altLang="en-US"/>
              <a:pPr>
                <a:defRPr/>
              </a:pPr>
              <a:t>‹#›</a:t>
            </a:fld>
            <a:endParaRPr lang="en-US" altLang="zh-CN"/>
          </a:p>
        </p:txBody>
      </p:sp>
    </p:spTree>
    <p:extLst>
      <p:ext uri="{BB962C8B-B14F-4D97-AF65-F5344CB8AC3E}">
        <p14:creationId xmlns:p14="http://schemas.microsoft.com/office/powerpoint/2010/main" val="208905136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A4CC2F40-3228-4030-A3FE-E247AFF6B5FE}" type="datetime1">
              <a:rPr lang="zh-CN" altLang="en-US"/>
              <a:pPr>
                <a:defRPr/>
              </a:pPr>
              <a:t>2019/5/27</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4"/>
          <p:cNvSpPr>
            <a:spLocks noGrp="1" noChangeArrowheads="1"/>
          </p:cNvSpPr>
          <p:nvPr>
            <p:ph type="sldNum" sz="quarter" idx="12"/>
          </p:nvPr>
        </p:nvSpPr>
        <p:spPr>
          <a:ln/>
        </p:spPr>
        <p:txBody>
          <a:bodyPr/>
          <a:lstStyle>
            <a:lvl1pPr>
              <a:defRPr/>
            </a:lvl1pPr>
          </a:lstStyle>
          <a:p>
            <a:pPr>
              <a:defRPr/>
            </a:pPr>
            <a:fld id="{AAF2F9DC-355C-4FF5-BED8-4B41E482416C}" type="slidenum">
              <a:rPr lang="zh-CN" altLang="en-US"/>
              <a:pPr>
                <a:defRPr/>
              </a:pPr>
              <a:t>‹#›</a:t>
            </a:fld>
            <a:endParaRPr lang="en-US" altLang="zh-CN"/>
          </a:p>
        </p:txBody>
      </p:sp>
    </p:spTree>
    <p:extLst>
      <p:ext uri="{BB962C8B-B14F-4D97-AF65-F5344CB8AC3E}">
        <p14:creationId xmlns:p14="http://schemas.microsoft.com/office/powerpoint/2010/main" val="49825627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ABB6C889-002B-4192-8D66-3C72EA700614}" type="datetime1">
              <a:rPr lang="zh-CN" altLang="en-US"/>
              <a:pPr>
                <a:defRPr/>
              </a:pPr>
              <a:t>2019/5/27</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pPr>
              <a:defRPr/>
            </a:pPr>
            <a:fld id="{5F5C36CF-F435-44C8-97E2-AF45238A148C}" type="slidenum">
              <a:rPr lang="zh-CN" altLang="en-US"/>
              <a:pPr>
                <a:defRPr/>
              </a:pPr>
              <a:t>‹#›</a:t>
            </a:fld>
            <a:endParaRPr lang="en-US" altLang="zh-CN"/>
          </a:p>
        </p:txBody>
      </p:sp>
    </p:spTree>
    <p:extLst>
      <p:ext uri="{BB962C8B-B14F-4D97-AF65-F5344CB8AC3E}">
        <p14:creationId xmlns:p14="http://schemas.microsoft.com/office/powerpoint/2010/main" val="164469323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BE01D222-73C0-4F8D-A601-B6B3467873D5}" type="datetime1">
              <a:rPr lang="zh-CN" altLang="en-US"/>
              <a:pPr>
                <a:defRPr/>
              </a:pPr>
              <a:t>2019/5/27</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pPr>
              <a:defRPr/>
            </a:pPr>
            <a:fld id="{39EBB187-BBC8-471C-B6F8-F9143AB768C3}" type="slidenum">
              <a:rPr lang="zh-CN" altLang="en-US"/>
              <a:pPr>
                <a:defRPr/>
              </a:pPr>
              <a:t>‹#›</a:t>
            </a:fld>
            <a:endParaRPr lang="en-US" altLang="zh-CN"/>
          </a:p>
        </p:txBody>
      </p:sp>
    </p:spTree>
    <p:extLst>
      <p:ext uri="{BB962C8B-B14F-4D97-AF65-F5344CB8AC3E}">
        <p14:creationId xmlns:p14="http://schemas.microsoft.com/office/powerpoint/2010/main" val="18379672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2B593DC3-F1C1-4860-8874-3FD9C9547193}" type="datetime1">
              <a:rPr lang="zh-CN" altLang="en-US"/>
              <a:pPr>
                <a:defRPr/>
              </a:pPr>
              <a:t>2019/5/27</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pPr>
              <a:defRPr/>
            </a:pPr>
            <a:fld id="{BD795738-D6FC-452D-A53B-30BB210D5DF8}" type="slidenum">
              <a:rPr lang="zh-CN" altLang="en-US"/>
              <a:pPr>
                <a:defRPr/>
              </a:pPr>
              <a:t>‹#›</a:t>
            </a:fld>
            <a:endParaRPr lang="en-US" altLang="zh-CN"/>
          </a:p>
        </p:txBody>
      </p:sp>
    </p:spTree>
    <p:extLst>
      <p:ext uri="{BB962C8B-B14F-4D97-AF65-F5344CB8AC3E}">
        <p14:creationId xmlns:p14="http://schemas.microsoft.com/office/powerpoint/2010/main" val="41219763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77836" name="Rectangle 12"/>
          <p:cNvSpPr>
            <a:spLocks noGrp="1" noChangeArrowheads="1"/>
          </p:cNvSpPr>
          <p:nvPr>
            <p:ph type="dt" sz="half" idx="2"/>
          </p:nvPr>
        </p:nvSpPr>
        <p:spPr bwMode="auto">
          <a:xfrm>
            <a:off x="657225"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rgbClr val="FF0066"/>
                </a:solidFill>
                <a:latin typeface="+mn-lt"/>
                <a:ea typeface="宋体" pitchFamily="2" charset="-122"/>
              </a:defRPr>
            </a:lvl1pPr>
          </a:lstStyle>
          <a:p>
            <a:pPr>
              <a:defRPr/>
            </a:pPr>
            <a:fld id="{CB598CA7-D020-4FA5-B4BB-A9840CA07E37}" type="datetime1">
              <a:rPr lang="zh-CN" altLang="en-US"/>
              <a:pPr>
                <a:defRPr/>
              </a:pPr>
              <a:t>2019/5/27</a:t>
            </a:fld>
            <a:endParaRPr lang="en-US" altLang="zh-CN"/>
          </a:p>
        </p:txBody>
      </p:sp>
      <p:sp>
        <p:nvSpPr>
          <p:cNvPr id="77837" name="Rectangle 13"/>
          <p:cNvSpPr>
            <a:spLocks noGrp="1" noChangeArrowheads="1"/>
          </p:cNvSpPr>
          <p:nvPr>
            <p:ph type="ftr" sz="quarter" idx="3"/>
          </p:nvPr>
        </p:nvSpPr>
        <p:spPr bwMode="auto">
          <a:xfrm>
            <a:off x="305435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0066"/>
                </a:solidFill>
                <a:latin typeface="+mn-lt"/>
                <a:ea typeface="宋体" pitchFamily="2" charset="-122"/>
              </a:defRPr>
            </a:lvl1pPr>
          </a:lstStyle>
          <a:p>
            <a:pPr>
              <a:defRPr/>
            </a:pPr>
            <a:endParaRPr lang="en-US" altLang="zh-CN"/>
          </a:p>
        </p:txBody>
      </p:sp>
      <p:sp>
        <p:nvSpPr>
          <p:cNvPr id="77838" name="Rectangle 14"/>
          <p:cNvSpPr>
            <a:spLocks noGrp="1" noChangeArrowheads="1"/>
          </p:cNvSpPr>
          <p:nvPr>
            <p:ph type="sldNum" sz="quarter" idx="4"/>
          </p:nvPr>
        </p:nvSpPr>
        <p:spPr bwMode="auto">
          <a:xfrm>
            <a:off x="65405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0066"/>
                </a:solidFill>
                <a:latin typeface="Arial" panose="020B0604020202020204" pitchFamily="34" charset="0"/>
                <a:ea typeface="宋体" panose="02010600030101010101" pitchFamily="2" charset="-122"/>
              </a:defRPr>
            </a:lvl1pPr>
          </a:lstStyle>
          <a:p>
            <a:pPr>
              <a:defRPr/>
            </a:pPr>
            <a:fld id="{4D9B92E4-D650-47FF-8E83-35831A982349}" type="slidenum">
              <a:rPr lang="zh-CN" altLang="en-US"/>
              <a:pPr>
                <a:defRPr/>
              </a:pPr>
              <a:t>‹#›</a:t>
            </a:fld>
            <a:endParaRPr lang="en-US" altLang="zh-CN"/>
          </a:p>
        </p:txBody>
      </p:sp>
      <p:sp>
        <p:nvSpPr>
          <p:cNvPr id="1029" name="Rectangle 17"/>
          <p:cNvSpPr>
            <a:spLocks noGrp="1" noChangeArrowheads="1"/>
          </p:cNvSpPr>
          <p:nvPr>
            <p:ph type="title"/>
          </p:nvPr>
        </p:nvSpPr>
        <p:spPr bwMode="auto">
          <a:xfrm>
            <a:off x="428625" y="214313"/>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Rectangle 18"/>
          <p:cNvSpPr>
            <a:spLocks noGrp="1" noChangeArrowheads="1"/>
          </p:cNvSpPr>
          <p:nvPr>
            <p:ph type="body" idx="1"/>
          </p:nvPr>
        </p:nvSpPr>
        <p:spPr bwMode="auto">
          <a:xfrm>
            <a:off x="250825" y="90805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57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Lst>
  <p:transition/>
  <p:txStyles>
    <p:titleStyle>
      <a:lvl1pPr algn="r" rtl="0" eaLnBrk="0" fontAlgn="base" hangingPunct="0">
        <a:spcBef>
          <a:spcPct val="0"/>
        </a:spcBef>
        <a:spcAft>
          <a:spcPct val="0"/>
        </a:spcAft>
        <a:defRPr sz="4800" u="sng">
          <a:solidFill>
            <a:srgbClr val="FFFF00"/>
          </a:solidFill>
          <a:latin typeface="+mj-lt"/>
          <a:ea typeface="+mj-ea"/>
          <a:cs typeface="+mj-cs"/>
        </a:defRPr>
      </a:lvl1pPr>
      <a:lvl2pPr algn="r" rtl="0" eaLnBrk="0" fontAlgn="base" hangingPunct="0">
        <a:spcBef>
          <a:spcPct val="0"/>
        </a:spcBef>
        <a:spcAft>
          <a:spcPct val="0"/>
        </a:spcAft>
        <a:defRPr sz="4800" u="sng">
          <a:solidFill>
            <a:srgbClr val="FFFF00"/>
          </a:solidFill>
          <a:latin typeface="Arial Narrow" pitchFamily="34" charset="0"/>
          <a:ea typeface="华文中宋" pitchFamily="2" charset="-122"/>
        </a:defRPr>
      </a:lvl2pPr>
      <a:lvl3pPr algn="r" rtl="0" eaLnBrk="0" fontAlgn="base" hangingPunct="0">
        <a:spcBef>
          <a:spcPct val="0"/>
        </a:spcBef>
        <a:spcAft>
          <a:spcPct val="0"/>
        </a:spcAft>
        <a:defRPr sz="4800" u="sng">
          <a:solidFill>
            <a:srgbClr val="FFFF00"/>
          </a:solidFill>
          <a:latin typeface="Arial Narrow" pitchFamily="34" charset="0"/>
          <a:ea typeface="华文中宋" pitchFamily="2" charset="-122"/>
        </a:defRPr>
      </a:lvl3pPr>
      <a:lvl4pPr algn="r" rtl="0" eaLnBrk="0" fontAlgn="base" hangingPunct="0">
        <a:spcBef>
          <a:spcPct val="0"/>
        </a:spcBef>
        <a:spcAft>
          <a:spcPct val="0"/>
        </a:spcAft>
        <a:defRPr sz="4800" u="sng">
          <a:solidFill>
            <a:srgbClr val="FFFF00"/>
          </a:solidFill>
          <a:latin typeface="Arial Narrow" pitchFamily="34" charset="0"/>
          <a:ea typeface="华文中宋" pitchFamily="2" charset="-122"/>
        </a:defRPr>
      </a:lvl4pPr>
      <a:lvl5pPr algn="r" rtl="0" eaLnBrk="0" fontAlgn="base" hangingPunct="0">
        <a:spcBef>
          <a:spcPct val="0"/>
        </a:spcBef>
        <a:spcAft>
          <a:spcPct val="0"/>
        </a:spcAft>
        <a:defRPr sz="4800" u="sng">
          <a:solidFill>
            <a:srgbClr val="FFFF00"/>
          </a:solidFill>
          <a:latin typeface="Arial Narrow" pitchFamily="34" charset="0"/>
          <a:ea typeface="华文中宋" pitchFamily="2" charset="-122"/>
        </a:defRPr>
      </a:lvl5pPr>
      <a:lvl6pPr marL="457200" algn="r" rtl="0" fontAlgn="base">
        <a:spcBef>
          <a:spcPct val="0"/>
        </a:spcBef>
        <a:spcAft>
          <a:spcPct val="0"/>
        </a:spcAft>
        <a:defRPr sz="4800" u="sng">
          <a:solidFill>
            <a:srgbClr val="FFFF00"/>
          </a:solidFill>
          <a:latin typeface="Arial Narrow" pitchFamily="34" charset="0"/>
          <a:ea typeface="华文中宋" pitchFamily="2" charset="-122"/>
        </a:defRPr>
      </a:lvl6pPr>
      <a:lvl7pPr marL="914400" algn="r" rtl="0" fontAlgn="base">
        <a:spcBef>
          <a:spcPct val="0"/>
        </a:spcBef>
        <a:spcAft>
          <a:spcPct val="0"/>
        </a:spcAft>
        <a:defRPr sz="4800" u="sng">
          <a:solidFill>
            <a:srgbClr val="FFFF00"/>
          </a:solidFill>
          <a:latin typeface="Arial Narrow" pitchFamily="34" charset="0"/>
          <a:ea typeface="华文中宋" pitchFamily="2" charset="-122"/>
        </a:defRPr>
      </a:lvl7pPr>
      <a:lvl8pPr marL="1371600" algn="r" rtl="0" fontAlgn="base">
        <a:spcBef>
          <a:spcPct val="0"/>
        </a:spcBef>
        <a:spcAft>
          <a:spcPct val="0"/>
        </a:spcAft>
        <a:defRPr sz="4800" u="sng">
          <a:solidFill>
            <a:srgbClr val="FFFF00"/>
          </a:solidFill>
          <a:latin typeface="Arial Narrow" pitchFamily="34" charset="0"/>
          <a:ea typeface="华文中宋" pitchFamily="2" charset="-122"/>
        </a:defRPr>
      </a:lvl8pPr>
      <a:lvl9pPr marL="1828800" algn="r" rtl="0" fontAlgn="base">
        <a:spcBef>
          <a:spcPct val="0"/>
        </a:spcBef>
        <a:spcAft>
          <a:spcPct val="0"/>
        </a:spcAft>
        <a:defRPr sz="4800" u="sng">
          <a:solidFill>
            <a:srgbClr val="FFFF00"/>
          </a:solidFill>
          <a:latin typeface="Arial Narrow" pitchFamily="34" charset="0"/>
          <a:ea typeface="华文中宋"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Font typeface="Times" panose="02020603050405020304" pitchFamily="18" charset="0"/>
        <a:buChar char="•"/>
        <a:defRPr sz="2800">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bg1"/>
          </a:solidFill>
          <a:latin typeface="+mn-lt"/>
          <a:ea typeface="+mn-ea"/>
        </a:defRPr>
      </a:lvl3pPr>
      <a:lvl4pPr marL="1600200" indent="-228600" algn="l" rtl="0" eaLnBrk="0" fontAlgn="base" hangingPunct="0">
        <a:spcBef>
          <a:spcPct val="20000"/>
        </a:spcBef>
        <a:spcAft>
          <a:spcPct val="0"/>
        </a:spcAft>
        <a:buChar char="–"/>
        <a:defRPr sz="2000">
          <a:solidFill>
            <a:schemeClr val="bg1"/>
          </a:solidFill>
          <a:latin typeface="+mn-lt"/>
          <a:ea typeface="+mn-ea"/>
        </a:defRPr>
      </a:lvl4pPr>
      <a:lvl5pPr marL="2057400" indent="-228600" algn="l" rtl="0" eaLnBrk="0" fontAlgn="base" hangingPunct="0">
        <a:spcBef>
          <a:spcPct val="20000"/>
        </a:spcBef>
        <a:spcAft>
          <a:spcPct val="0"/>
        </a:spcAft>
        <a:buChar char="»"/>
        <a:defRPr sz="2000">
          <a:solidFill>
            <a:schemeClr val="bg1"/>
          </a:solidFill>
          <a:latin typeface="+mn-lt"/>
          <a:ea typeface="+mn-ea"/>
        </a:defRPr>
      </a:lvl5pPr>
      <a:lvl6pPr marL="2514600" indent="-228600" algn="l" rtl="0" fontAlgn="base">
        <a:spcBef>
          <a:spcPct val="20000"/>
        </a:spcBef>
        <a:spcAft>
          <a:spcPct val="0"/>
        </a:spcAft>
        <a:buChar char="»"/>
        <a:defRPr sz="2000">
          <a:solidFill>
            <a:schemeClr val="bg1"/>
          </a:solidFill>
          <a:latin typeface="+mn-lt"/>
          <a:ea typeface="+mn-ea"/>
        </a:defRPr>
      </a:lvl6pPr>
      <a:lvl7pPr marL="2971800" indent="-228600" algn="l" rtl="0" fontAlgn="base">
        <a:spcBef>
          <a:spcPct val="20000"/>
        </a:spcBef>
        <a:spcAft>
          <a:spcPct val="0"/>
        </a:spcAft>
        <a:buChar char="»"/>
        <a:defRPr sz="2000">
          <a:solidFill>
            <a:schemeClr val="bg1"/>
          </a:solidFill>
          <a:latin typeface="+mn-lt"/>
          <a:ea typeface="+mn-ea"/>
        </a:defRPr>
      </a:lvl7pPr>
      <a:lvl8pPr marL="3429000" indent="-228600" algn="l" rtl="0" fontAlgn="base">
        <a:spcBef>
          <a:spcPct val="20000"/>
        </a:spcBef>
        <a:spcAft>
          <a:spcPct val="0"/>
        </a:spcAft>
        <a:buChar char="»"/>
        <a:defRPr sz="2000">
          <a:solidFill>
            <a:schemeClr val="bg1"/>
          </a:solidFill>
          <a:latin typeface="+mn-lt"/>
          <a:ea typeface="+mn-ea"/>
        </a:defRPr>
      </a:lvl8pPr>
      <a:lvl9pPr marL="3886200" indent="-228600" algn="l" rtl="0" fontAlgn="base">
        <a:spcBef>
          <a:spcPct val="20000"/>
        </a:spcBef>
        <a:spcAft>
          <a:spcPct val="0"/>
        </a:spcAft>
        <a:buChar char="»"/>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21.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wmf"/></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wmf"/></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wmf"/></Relationships>
</file>

<file path=ppt/slides/_rels/slide44.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8.wmf"/></Relationships>
</file>

<file path=ppt/slides/_rels/slide46.xml.rels><?xml version="1.0" encoding="UTF-8" standalone="yes"?>
<Relationships xmlns="http://schemas.openxmlformats.org/package/2006/relationships"><Relationship Id="rId3" Type="http://schemas.openxmlformats.org/officeDocument/2006/relationships/image" Target="../media/image39.wmf"/><Relationship Id="rId7"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slides/_rels/slide6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8.wmf"/></Relationships>
</file>

<file path=ppt/slides/_rels/slide7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antwrp.gsfc.nasa.gov/apod/image/0309/M33colormosaic5LL_gendler_full.jp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395288" y="333375"/>
            <a:ext cx="8534400" cy="911225"/>
          </a:xfrm>
        </p:spPr>
        <p:txBody>
          <a:bodyPr/>
          <a:lstStyle/>
          <a:p>
            <a:pPr algn="ctr"/>
            <a:r>
              <a:rPr lang="zh-CN" altLang="en-US" sz="6000" u="none" smtClean="0">
                <a:ea typeface="华文行楷" panose="02010800040101010101" pitchFamily="2" charset="-122"/>
              </a:rPr>
              <a:t>天文学导论</a:t>
            </a:r>
          </a:p>
        </p:txBody>
      </p:sp>
      <p:sp>
        <p:nvSpPr>
          <p:cNvPr id="4099" name="Rectangle 3"/>
          <p:cNvSpPr>
            <a:spLocks noGrp="1" noChangeArrowheads="1"/>
          </p:cNvSpPr>
          <p:nvPr>
            <p:ph type="body" idx="4294967295"/>
          </p:nvPr>
        </p:nvSpPr>
        <p:spPr>
          <a:xfrm>
            <a:off x="179388" y="1341438"/>
            <a:ext cx="8763000" cy="1655762"/>
          </a:xfrm>
        </p:spPr>
        <p:txBody>
          <a:bodyPr/>
          <a:lstStyle/>
          <a:p>
            <a:pPr algn="ctr">
              <a:buFont typeface="Wingdings" panose="05000000000000000000" pitchFamily="2" charset="2"/>
              <a:buNone/>
            </a:pPr>
            <a:r>
              <a:rPr lang="zh-CN" altLang="en-US" sz="4400" dirty="0" smtClean="0"/>
              <a:t>第</a:t>
            </a:r>
            <a:r>
              <a:rPr lang="en-US" altLang="zh-CN" sz="4400" smtClean="0"/>
              <a:t>14</a:t>
            </a:r>
            <a:r>
              <a:rPr lang="zh-CN" altLang="en-US" sz="4400" smtClean="0"/>
              <a:t>讲</a:t>
            </a:r>
            <a:endParaRPr lang="zh-CN" altLang="en-US" sz="4400" dirty="0" smtClean="0"/>
          </a:p>
          <a:p>
            <a:pPr algn="ctr">
              <a:buFont typeface="Wingdings" panose="05000000000000000000" pitchFamily="2" charset="2"/>
              <a:buNone/>
            </a:pPr>
            <a:r>
              <a:rPr lang="zh-CN" altLang="en-US" sz="4800" dirty="0" smtClean="0"/>
              <a:t>宇宙的大尺度结构</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3284538"/>
            <a:ext cx="3633787" cy="331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1" name="Text Box 5"/>
          <p:cNvSpPr txBox="1">
            <a:spLocks noChangeArrowheads="1"/>
          </p:cNvSpPr>
          <p:nvPr/>
        </p:nvSpPr>
        <p:spPr bwMode="auto">
          <a:xfrm>
            <a:off x="179388" y="3429000"/>
            <a:ext cx="4681537"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r" eaLnBrk="1" hangingPunct="1">
              <a:lnSpc>
                <a:spcPct val="80000"/>
              </a:lnSpc>
              <a:spcBef>
                <a:spcPct val="50000"/>
              </a:spcBef>
              <a:buFont typeface="Wingdings" panose="05000000000000000000" pitchFamily="2" charset="2"/>
              <a:buNone/>
            </a:pPr>
            <a:r>
              <a:rPr lang="en-US" altLang="zh-CN" dirty="0">
                <a:ea typeface="华文行楷" panose="02010800040101010101" pitchFamily="2" charset="-122"/>
              </a:rPr>
              <a:t>Cosmologists are often wrong but never in doubt</a:t>
            </a:r>
            <a:endParaRPr lang="en-US" altLang="zh-CN" dirty="0">
              <a:ea typeface="宋体" panose="02010600030101010101" pitchFamily="2" charset="-122"/>
            </a:endParaRPr>
          </a:p>
          <a:p>
            <a:pPr algn="r" eaLnBrk="1" hangingPunct="1">
              <a:lnSpc>
                <a:spcPct val="80000"/>
              </a:lnSpc>
              <a:spcBef>
                <a:spcPct val="50000"/>
              </a:spcBef>
              <a:buFont typeface="Wingdings" panose="05000000000000000000" pitchFamily="2" charset="2"/>
              <a:buNone/>
            </a:pPr>
            <a:endParaRPr lang="en-US" altLang="zh-CN" dirty="0">
              <a:ea typeface="华文行楷" panose="02010800040101010101" pitchFamily="2" charset="-122"/>
            </a:endParaRPr>
          </a:p>
          <a:p>
            <a:pPr algn="r" eaLnBrk="1" hangingPunct="1">
              <a:lnSpc>
                <a:spcPct val="80000"/>
              </a:lnSpc>
              <a:spcBef>
                <a:spcPct val="50000"/>
              </a:spcBef>
              <a:buFont typeface="Wingdings" panose="05000000000000000000" pitchFamily="2" charset="2"/>
              <a:buNone/>
            </a:pPr>
            <a:r>
              <a:rPr lang="en-US" altLang="zh-CN" sz="2800" dirty="0">
                <a:ea typeface="华文行楷" panose="02010800040101010101" pitchFamily="2" charset="-122"/>
              </a:rPr>
              <a:t>Lev Landau (1908–1968)</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196975"/>
            <a:ext cx="8045450" cy="540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ext Box 5"/>
          <p:cNvSpPr>
            <a:spLocks noGrp="1" noChangeArrowheads="1"/>
          </p:cNvSpPr>
          <p:nvPr>
            <p:ph type="title" idx="4294967295"/>
          </p:nvPr>
        </p:nvSpPr>
        <p:spPr>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pPr algn="ctr">
              <a:spcBef>
                <a:spcPct val="50000"/>
              </a:spcBef>
            </a:pPr>
            <a:r>
              <a:rPr lang="zh-CN" altLang="en-US" u="none" smtClean="0"/>
              <a:t>本星系群“全家福”</a:t>
            </a:r>
          </a:p>
        </p:txBody>
      </p:sp>
      <p:sp>
        <p:nvSpPr>
          <p:cNvPr id="201736" name="Text Box 8"/>
          <p:cNvSpPr txBox="1">
            <a:spLocks noChangeArrowheads="1"/>
          </p:cNvSpPr>
          <p:nvPr/>
        </p:nvSpPr>
        <p:spPr bwMode="auto">
          <a:xfrm>
            <a:off x="179388" y="5300663"/>
            <a:ext cx="34559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latin typeface="黑体" panose="02010609060101010101" pitchFamily="49" charset="-122"/>
              </a:rPr>
              <a:t>越来越多的</a:t>
            </a:r>
            <a:r>
              <a:rPr lang="en-US" altLang="zh-CN">
                <a:latin typeface="黑体" panose="02010609060101010101" pitchFamily="49" charset="-122"/>
              </a:rPr>
              <a:t>[</a:t>
            </a:r>
            <a:r>
              <a:rPr lang="zh-CN" altLang="en-US">
                <a:latin typeface="黑体" panose="02010609060101010101" pitchFamily="49" charset="-122"/>
              </a:rPr>
              <a:t>超弱</a:t>
            </a:r>
            <a:r>
              <a:rPr lang="en-US" altLang="zh-CN">
                <a:latin typeface="黑体" panose="02010609060101010101" pitchFamily="49" charset="-122"/>
              </a:rPr>
              <a:t>]</a:t>
            </a:r>
            <a:r>
              <a:rPr lang="zh-CN" altLang="en-US">
                <a:latin typeface="黑体" panose="02010609060101010101" pitchFamily="49" charset="-122"/>
              </a:rPr>
              <a:t>矮星系被发现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395288" y="404813"/>
            <a:ext cx="8534400" cy="685800"/>
          </a:xfrm>
        </p:spPr>
        <p:txBody>
          <a:bodyPr/>
          <a:lstStyle/>
          <a:p>
            <a:pPr algn="ctr"/>
            <a:r>
              <a:rPr lang="zh-CN" altLang="en-US" sz="4400" smtClean="0"/>
              <a:t>施特芬五重奏：致密星系群</a:t>
            </a:r>
          </a:p>
        </p:txBody>
      </p:sp>
      <p:pic>
        <p:nvPicPr>
          <p:cNvPr id="23555" name="Picture 5"/>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666875" y="1385888"/>
            <a:ext cx="5929313" cy="43021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6" name="Text Box 6"/>
          <p:cNvSpPr txBox="1">
            <a:spLocks noChangeArrowheads="1"/>
          </p:cNvSpPr>
          <p:nvPr/>
        </p:nvSpPr>
        <p:spPr bwMode="auto">
          <a:xfrm>
            <a:off x="3276600" y="4652963"/>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2800">
                <a:solidFill>
                  <a:srgbClr val="FF0000"/>
                </a:solidFill>
                <a:latin typeface="Times New Roman" panose="02020603050405020304" pitchFamily="18" charset="0"/>
              </a:rPr>
              <a:t>前景星系</a:t>
            </a:r>
          </a:p>
        </p:txBody>
      </p:sp>
      <p:sp>
        <p:nvSpPr>
          <p:cNvPr id="23557" name="Text Box 7"/>
          <p:cNvSpPr txBox="1">
            <a:spLocks noChangeArrowheads="1"/>
          </p:cNvSpPr>
          <p:nvPr/>
        </p:nvSpPr>
        <p:spPr bwMode="auto">
          <a:xfrm>
            <a:off x="4500563" y="1773238"/>
            <a:ext cx="5048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sz="2800">
                <a:solidFill>
                  <a:srgbClr val="FF0000"/>
                </a:solidFill>
              </a:rPr>
              <a:t>X</a:t>
            </a:r>
            <a:r>
              <a:rPr lang="zh-CN" altLang="en-US" sz="2800">
                <a:solidFill>
                  <a:srgbClr val="FF0000"/>
                </a:solidFill>
              </a:rPr>
              <a:t>射线</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pPr algn="ctr"/>
            <a:r>
              <a:rPr lang="en-US" altLang="zh-CN" smtClean="0">
                <a:latin typeface="Arial" panose="020B0604020202020204" pitchFamily="34" charset="0"/>
              </a:rPr>
              <a:t>1.2</a:t>
            </a:r>
            <a:r>
              <a:rPr lang="zh-CN" altLang="en-US" smtClean="0">
                <a:latin typeface="Arial" panose="020B0604020202020204" pitchFamily="34" charset="0"/>
              </a:rPr>
              <a:t>、 星系团</a:t>
            </a:r>
          </a:p>
        </p:txBody>
      </p:sp>
      <p:sp>
        <p:nvSpPr>
          <p:cNvPr id="25603" name="Rectangle 3"/>
          <p:cNvSpPr>
            <a:spLocks noGrp="1" noChangeArrowheads="1"/>
          </p:cNvSpPr>
          <p:nvPr>
            <p:ph type="body" idx="4294967295"/>
          </p:nvPr>
        </p:nvSpPr>
        <p:spPr>
          <a:xfrm>
            <a:off x="250825" y="1341438"/>
            <a:ext cx="8763000" cy="4824412"/>
          </a:xfrm>
        </p:spPr>
        <p:txBody>
          <a:bodyPr/>
          <a:lstStyle/>
          <a:p>
            <a:r>
              <a:rPr lang="zh-CN" altLang="en-US" dirty="0" smtClean="0"/>
              <a:t>矮星系数量远多于巨星系</a:t>
            </a:r>
          </a:p>
          <a:p>
            <a:endParaRPr lang="zh-CN" altLang="en-US" dirty="0" smtClean="0"/>
          </a:p>
          <a:p>
            <a:r>
              <a:rPr lang="zh-CN" altLang="en-US" dirty="0" smtClean="0"/>
              <a:t>旋涡星系常见</a:t>
            </a:r>
          </a:p>
          <a:p>
            <a:r>
              <a:rPr lang="en-US" altLang="zh-CN" dirty="0" smtClean="0"/>
              <a:t>~1/4</a:t>
            </a:r>
            <a:r>
              <a:rPr lang="zh-CN" altLang="en-US" dirty="0" smtClean="0"/>
              <a:t>星系团中，椭圆星系主导</a:t>
            </a:r>
          </a:p>
          <a:p>
            <a:endParaRPr lang="zh-CN" altLang="en-US" dirty="0" smtClean="0"/>
          </a:p>
          <a:p>
            <a:r>
              <a:rPr lang="zh-CN" altLang="en-US" dirty="0" smtClean="0"/>
              <a:t>近邻星系团：室女星系团、后发星系团</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395288" y="404813"/>
            <a:ext cx="8534400" cy="685800"/>
          </a:xfrm>
        </p:spPr>
        <p:txBody>
          <a:bodyPr/>
          <a:lstStyle/>
          <a:p>
            <a:pPr algn="l"/>
            <a:r>
              <a:rPr lang="zh-CN" altLang="en-US" sz="4400" smtClean="0"/>
              <a:t>室女星系团</a:t>
            </a:r>
          </a:p>
        </p:txBody>
      </p:sp>
      <p:sp>
        <p:nvSpPr>
          <p:cNvPr id="27651" name="Rectangle 3"/>
          <p:cNvSpPr>
            <a:spLocks noGrp="1" noChangeArrowheads="1"/>
          </p:cNvSpPr>
          <p:nvPr>
            <p:ph type="body" idx="4294967295"/>
          </p:nvPr>
        </p:nvSpPr>
        <p:spPr>
          <a:xfrm>
            <a:off x="212725" y="1268413"/>
            <a:ext cx="4527550" cy="4968875"/>
          </a:xfrm>
        </p:spPr>
        <p:txBody>
          <a:bodyPr/>
          <a:lstStyle/>
          <a:p>
            <a:r>
              <a:rPr lang="zh-CN" altLang="en-US" dirty="0" smtClean="0"/>
              <a:t>距离</a:t>
            </a:r>
            <a:r>
              <a:rPr lang="en-US" altLang="zh-CN" dirty="0" smtClean="0"/>
              <a:t>16.5Mpc</a:t>
            </a:r>
          </a:p>
          <a:p>
            <a:r>
              <a:rPr lang="zh-CN" altLang="en-US" dirty="0" smtClean="0"/>
              <a:t>直径 </a:t>
            </a:r>
            <a:r>
              <a:rPr lang="en-US" altLang="zh-CN" dirty="0" smtClean="0"/>
              <a:t>~3 </a:t>
            </a:r>
            <a:r>
              <a:rPr lang="en-US" altLang="zh-CN" dirty="0" err="1" smtClean="0"/>
              <a:t>Mpc</a:t>
            </a:r>
            <a:endParaRPr lang="en-US" altLang="zh-CN" dirty="0" smtClean="0"/>
          </a:p>
          <a:p>
            <a:r>
              <a:rPr lang="zh-CN" altLang="en-US" dirty="0" smtClean="0"/>
              <a:t>成员星系 </a:t>
            </a:r>
            <a:r>
              <a:rPr lang="en-US" altLang="zh-CN" dirty="0" smtClean="0"/>
              <a:t>~2500</a:t>
            </a:r>
            <a:r>
              <a:rPr lang="zh-CN" altLang="en-US" dirty="0" smtClean="0"/>
              <a:t>个</a:t>
            </a:r>
          </a:p>
          <a:p>
            <a:r>
              <a:rPr lang="zh-CN" altLang="en-US" dirty="0" smtClean="0"/>
              <a:t>大部分星系是旋涡星系（射电，颜色</a:t>
            </a:r>
            <a:r>
              <a:rPr lang="en-US" altLang="zh-CN" dirty="0" smtClean="0"/>
              <a:t>=</a:t>
            </a:r>
            <a:r>
              <a:rPr lang="zh-CN" altLang="en-US" dirty="0" smtClean="0"/>
              <a:t>距离）</a:t>
            </a:r>
          </a:p>
          <a:p>
            <a:r>
              <a:rPr lang="zh-CN" altLang="en-US" dirty="0" smtClean="0"/>
              <a:t>中心是被热气体的</a:t>
            </a:r>
            <a:r>
              <a:rPr lang="en-US" altLang="zh-CN" dirty="0" smtClean="0"/>
              <a:t>X</a:t>
            </a:r>
            <a:r>
              <a:rPr lang="zh-CN" altLang="en-US" dirty="0" smtClean="0"/>
              <a:t>射线（桔色）环绕的</a:t>
            </a:r>
            <a:r>
              <a:rPr lang="en-US" altLang="zh-CN" dirty="0" smtClean="0"/>
              <a:t>3</a:t>
            </a:r>
            <a:r>
              <a:rPr lang="zh-CN" altLang="en-US" dirty="0" smtClean="0"/>
              <a:t>个巨椭圆星系</a:t>
            </a:r>
            <a:r>
              <a:rPr lang="en-US" altLang="zh-CN" dirty="0" smtClean="0"/>
              <a:t>M87</a:t>
            </a:r>
            <a:r>
              <a:rPr lang="zh-CN" altLang="en-US" dirty="0" smtClean="0"/>
              <a:t>等</a:t>
            </a:r>
          </a:p>
        </p:txBody>
      </p:sp>
      <p:pic>
        <p:nvPicPr>
          <p:cNvPr id="2765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196975"/>
            <a:ext cx="4264025"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pPr algn="ctr" eaLnBrk="1" hangingPunct="1"/>
            <a:r>
              <a:rPr lang="zh-CN" altLang="en-US" sz="4400" smtClean="0"/>
              <a:t>后发星系团</a:t>
            </a:r>
          </a:p>
        </p:txBody>
      </p:sp>
      <p:sp>
        <p:nvSpPr>
          <p:cNvPr id="29699" name="Rectangle 3"/>
          <p:cNvSpPr>
            <a:spLocks noGrp="1" noChangeArrowheads="1"/>
          </p:cNvSpPr>
          <p:nvPr>
            <p:ph type="body" idx="4294967295"/>
          </p:nvPr>
        </p:nvSpPr>
        <p:spPr>
          <a:xfrm>
            <a:off x="228600" y="1196975"/>
            <a:ext cx="3622675" cy="5111750"/>
          </a:xfrm>
        </p:spPr>
        <p:txBody>
          <a:bodyPr/>
          <a:lstStyle/>
          <a:p>
            <a:pPr eaLnBrk="1" hangingPunct="1"/>
            <a:r>
              <a:rPr lang="zh-CN" altLang="en-US" smtClean="0"/>
              <a:t>距离 ~90 </a:t>
            </a:r>
            <a:r>
              <a:rPr lang="en-US" altLang="zh-CN" smtClean="0"/>
              <a:t>Mpc</a:t>
            </a:r>
          </a:p>
          <a:p>
            <a:pPr eaLnBrk="1" hangingPunct="1"/>
            <a:r>
              <a:rPr lang="zh-CN" altLang="en-US" smtClean="0"/>
              <a:t>直径 ~3</a:t>
            </a:r>
            <a:r>
              <a:rPr lang="en-US" altLang="zh-CN" smtClean="0"/>
              <a:t>Mpc</a:t>
            </a:r>
          </a:p>
          <a:p>
            <a:pPr eaLnBrk="1" hangingPunct="1"/>
            <a:r>
              <a:rPr lang="zh-CN" altLang="en-US" smtClean="0"/>
              <a:t>成员星系 ~6700</a:t>
            </a:r>
          </a:p>
          <a:p>
            <a:pPr eaLnBrk="1" hangingPunct="1"/>
            <a:r>
              <a:rPr lang="zh-CN" altLang="en-US" smtClean="0"/>
              <a:t>以</a:t>
            </a:r>
            <a:r>
              <a:rPr lang="en-US" altLang="zh-CN" smtClean="0"/>
              <a:t>[</a:t>
            </a:r>
            <a:r>
              <a:rPr lang="zh-CN" altLang="en-US" smtClean="0"/>
              <a:t>巨</a:t>
            </a:r>
            <a:r>
              <a:rPr lang="en-US" altLang="zh-CN" smtClean="0"/>
              <a:t>]</a:t>
            </a:r>
            <a:r>
              <a:rPr lang="zh-CN" altLang="en-US" smtClean="0"/>
              <a:t>椭圆星系和</a:t>
            </a:r>
            <a:r>
              <a:rPr lang="en-US" altLang="zh-CN" smtClean="0"/>
              <a:t>S0</a:t>
            </a:r>
            <a:r>
              <a:rPr lang="zh-CN" altLang="en-US" smtClean="0"/>
              <a:t>星系为主</a:t>
            </a:r>
          </a:p>
          <a:p>
            <a:pPr eaLnBrk="1" hangingPunct="1"/>
            <a:r>
              <a:rPr lang="zh-CN" altLang="en-US" smtClean="0"/>
              <a:t>椭圆星系聚集在星系团中心</a:t>
            </a:r>
          </a:p>
          <a:p>
            <a:pPr eaLnBrk="1" hangingPunct="1"/>
            <a:r>
              <a:rPr lang="zh-CN" altLang="en-US" smtClean="0"/>
              <a:t>旋涡星系分布在外围</a:t>
            </a:r>
          </a:p>
        </p:txBody>
      </p:sp>
      <p:pic>
        <p:nvPicPr>
          <p:cNvPr id="29700" name="Picture 4" descr="coma_kp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1773238"/>
            <a:ext cx="5292725"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95288" y="333375"/>
            <a:ext cx="8534400" cy="685800"/>
          </a:xfrm>
        </p:spPr>
        <p:txBody>
          <a:bodyPr/>
          <a:lstStyle/>
          <a:p>
            <a:pPr eaLnBrk="1" hangingPunct="1"/>
            <a:r>
              <a:rPr lang="en-US" altLang="zh-CN" smtClean="0">
                <a:latin typeface="Arial" panose="020B0604020202020204" pitchFamily="34" charset="0"/>
              </a:rPr>
              <a:t>1.3</a:t>
            </a:r>
            <a:r>
              <a:rPr lang="zh-CN" altLang="en-US" smtClean="0">
                <a:latin typeface="Arial" panose="020B0604020202020204" pitchFamily="34" charset="0"/>
              </a:rPr>
              <a:t>、超</a:t>
            </a:r>
            <a:r>
              <a:rPr lang="en-US" altLang="zh-CN" smtClean="0">
                <a:latin typeface="Arial" panose="020B0604020202020204" pitchFamily="34" charset="0"/>
              </a:rPr>
              <a:t>[</a:t>
            </a:r>
            <a:r>
              <a:rPr lang="zh-CN" altLang="en-US" smtClean="0">
                <a:latin typeface="Arial" panose="020B0604020202020204" pitchFamily="34" charset="0"/>
              </a:rPr>
              <a:t>星系</a:t>
            </a:r>
            <a:r>
              <a:rPr lang="en-US" altLang="zh-CN" smtClean="0">
                <a:latin typeface="Arial" panose="020B0604020202020204" pitchFamily="34" charset="0"/>
              </a:rPr>
              <a:t>]</a:t>
            </a:r>
            <a:r>
              <a:rPr lang="zh-CN" altLang="en-US" smtClean="0">
                <a:latin typeface="Arial" panose="020B0604020202020204" pitchFamily="34" charset="0"/>
              </a:rPr>
              <a:t>团</a:t>
            </a:r>
            <a:endParaRPr lang="zh-CN" altLang="en-US" smtClean="0">
              <a:latin typeface="Arial" panose="020B0604020202020204" pitchFamily="34" charset="0"/>
              <a:ea typeface="TT15Do00"/>
              <a:cs typeface="TT15Do00"/>
            </a:endParaRPr>
          </a:p>
        </p:txBody>
      </p:sp>
      <p:sp>
        <p:nvSpPr>
          <p:cNvPr id="31747" name="Rectangle 3"/>
          <p:cNvSpPr>
            <a:spLocks noGrp="1" noChangeArrowheads="1"/>
          </p:cNvSpPr>
          <p:nvPr>
            <p:ph type="body" idx="1"/>
          </p:nvPr>
        </p:nvSpPr>
        <p:spPr>
          <a:xfrm>
            <a:off x="250825" y="1412875"/>
            <a:ext cx="8763000" cy="5040313"/>
          </a:xfrm>
        </p:spPr>
        <p:txBody>
          <a:bodyPr/>
          <a:lstStyle/>
          <a:p>
            <a:pPr eaLnBrk="1" hangingPunct="1"/>
            <a:r>
              <a:rPr lang="zh-CN" altLang="en-US" smtClean="0"/>
              <a:t>由多个星系群和星系团所组成的更大结构</a:t>
            </a:r>
          </a:p>
          <a:p>
            <a:pPr eaLnBrk="1" hangingPunct="1"/>
            <a:r>
              <a:rPr lang="zh-CN" altLang="en-US" smtClean="0"/>
              <a:t>含数万</a:t>
            </a:r>
            <a:r>
              <a:rPr lang="en-US" altLang="zh-CN" smtClean="0"/>
              <a:t>-</a:t>
            </a:r>
            <a:r>
              <a:rPr lang="zh-CN" altLang="en-US" smtClean="0"/>
              <a:t>数十万个星系</a:t>
            </a:r>
          </a:p>
          <a:p>
            <a:pPr eaLnBrk="1" hangingPunct="1"/>
            <a:r>
              <a:rPr lang="zh-CN" altLang="en-US" smtClean="0"/>
              <a:t>尺度</a:t>
            </a:r>
            <a:r>
              <a:rPr lang="en-US" altLang="zh-CN" smtClean="0"/>
              <a:t>~30 Mpc</a:t>
            </a:r>
          </a:p>
          <a:p>
            <a:pPr eaLnBrk="1" hangingPunct="1"/>
            <a:r>
              <a:rPr lang="zh-CN" altLang="en-US" smtClean="0"/>
              <a:t>室女超团：本星系群</a:t>
            </a:r>
            <a:r>
              <a:rPr lang="en-US" altLang="zh-CN" smtClean="0"/>
              <a:t>+</a:t>
            </a:r>
            <a:r>
              <a:rPr lang="zh-CN" altLang="en-US" smtClean="0"/>
              <a:t>室女星系团</a:t>
            </a:r>
            <a:r>
              <a:rPr lang="en-US" altLang="zh-CN" smtClean="0"/>
              <a:t>+……</a:t>
            </a:r>
            <a:endParaRPr lang="zh-CN" alt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r>
              <a:rPr lang="zh-CN" altLang="en-US" sz="4400" smtClean="0"/>
              <a:t>绘制宇宙的结构</a:t>
            </a:r>
          </a:p>
        </p:txBody>
      </p:sp>
      <p:sp>
        <p:nvSpPr>
          <p:cNvPr id="33795" name="Rectangle 3"/>
          <p:cNvSpPr>
            <a:spLocks noGrp="1" noChangeArrowheads="1"/>
          </p:cNvSpPr>
          <p:nvPr>
            <p:ph type="body" idx="4294967295"/>
          </p:nvPr>
        </p:nvSpPr>
        <p:spPr>
          <a:xfrm>
            <a:off x="250825" y="1484313"/>
            <a:ext cx="8763000" cy="4681537"/>
          </a:xfrm>
        </p:spPr>
        <p:txBody>
          <a:bodyPr/>
          <a:lstStyle/>
          <a:p>
            <a:r>
              <a:rPr lang="zh-CN" altLang="en-US" dirty="0" smtClean="0"/>
              <a:t>由</a:t>
            </a:r>
            <a:r>
              <a:rPr lang="zh-CN" altLang="en-US" dirty="0" smtClean="0">
                <a:solidFill>
                  <a:srgbClr val="FFFF00"/>
                </a:solidFill>
              </a:rPr>
              <a:t>星系红移巡天</a:t>
            </a:r>
            <a:r>
              <a:rPr lang="zh-CN" altLang="en-US" dirty="0" smtClean="0"/>
              <a:t>测量大量星系的距离</a:t>
            </a:r>
          </a:p>
          <a:p>
            <a:pPr lvl="1"/>
            <a:r>
              <a:rPr lang="zh-CN" altLang="en-US" sz="3200" dirty="0" smtClean="0"/>
              <a:t>由星系光谱测量星系的红移</a:t>
            </a:r>
          </a:p>
          <a:p>
            <a:pPr lvl="1"/>
            <a:r>
              <a:rPr lang="zh-CN" altLang="en-US" sz="3200" dirty="0" smtClean="0"/>
              <a:t>利用哈勃定律得出星系的距离</a:t>
            </a:r>
          </a:p>
          <a:p>
            <a:pPr lvl="1"/>
            <a:r>
              <a:rPr lang="zh-CN" altLang="en-US" sz="3200" dirty="0" smtClean="0"/>
              <a:t>绘制宇宙的三维大尺度结构</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lstStyle/>
          <a:p>
            <a:r>
              <a:rPr lang="zh-CN" altLang="en-US" smtClean="0"/>
              <a:t>大尺度结构 </a:t>
            </a:r>
          </a:p>
        </p:txBody>
      </p:sp>
      <p:sp>
        <p:nvSpPr>
          <p:cNvPr id="34819" name="Rectangle 3"/>
          <p:cNvSpPr>
            <a:spLocks noGrp="1" noChangeArrowheads="1"/>
          </p:cNvSpPr>
          <p:nvPr>
            <p:ph type="body" idx="4294967295"/>
          </p:nvPr>
        </p:nvSpPr>
        <p:spPr>
          <a:xfrm>
            <a:off x="240782" y="1268760"/>
            <a:ext cx="4968875" cy="3600450"/>
          </a:xfrm>
        </p:spPr>
        <p:txBody>
          <a:bodyPr/>
          <a:lstStyle/>
          <a:p>
            <a:r>
              <a:rPr lang="zh-CN" altLang="en-US" dirty="0" smtClean="0"/>
              <a:t>星系不是随机分布，而是组成复杂的网状结构，纤维和“墙”环绕着巨洞 </a:t>
            </a:r>
            <a:r>
              <a:rPr lang="en-US" altLang="zh-CN" dirty="0" smtClean="0"/>
              <a:t>[</a:t>
            </a:r>
            <a:r>
              <a:rPr lang="zh-CN" altLang="en-US" dirty="0" smtClean="0"/>
              <a:t>几乎不含星系，但也许含暗物质和还未观测到的亮物质</a:t>
            </a:r>
            <a:r>
              <a:rPr lang="en-US" altLang="zh-CN" dirty="0" smtClean="0"/>
              <a:t>] </a:t>
            </a:r>
          </a:p>
          <a:p>
            <a:r>
              <a:rPr lang="zh-CN" altLang="en-US" dirty="0" smtClean="0"/>
              <a:t>因此，宇宙结构似海绵</a:t>
            </a:r>
          </a:p>
        </p:txBody>
      </p:sp>
      <p:pic>
        <p:nvPicPr>
          <p:cNvPr id="348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484313"/>
            <a:ext cx="3724275"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r>
              <a:rPr lang="en-US" altLang="zh-CN" sz="3200" smtClean="0"/>
              <a:t>The 2008 Sloan Digital Sky Survey map of the universe</a:t>
            </a:r>
          </a:p>
        </p:txBody>
      </p:sp>
      <p:sp>
        <p:nvSpPr>
          <p:cNvPr id="36867" name="Rectangle 3"/>
          <p:cNvSpPr>
            <a:spLocks noGrp="1" noChangeArrowheads="1"/>
          </p:cNvSpPr>
          <p:nvPr>
            <p:ph type="body" idx="4294967295"/>
          </p:nvPr>
        </p:nvSpPr>
        <p:spPr>
          <a:xfrm>
            <a:off x="250825" y="1628775"/>
            <a:ext cx="4176713" cy="4537075"/>
          </a:xfrm>
        </p:spPr>
        <p:txBody>
          <a:bodyPr/>
          <a:lstStyle/>
          <a:p>
            <a:r>
              <a:rPr lang="zh-CN" altLang="en-US" dirty="0" smtClean="0"/>
              <a:t>距离达</a:t>
            </a:r>
            <a:r>
              <a:rPr lang="en-US" altLang="zh-CN" dirty="0" smtClean="0"/>
              <a:t>~20</a:t>
            </a:r>
            <a:r>
              <a:rPr lang="zh-CN" altLang="en-US" dirty="0" smtClean="0"/>
              <a:t>亿光年</a:t>
            </a:r>
          </a:p>
          <a:p>
            <a:r>
              <a:rPr lang="en-US" altLang="zh-CN" dirty="0" smtClean="0"/>
              <a:t>67,000</a:t>
            </a:r>
            <a:r>
              <a:rPr lang="zh-CN" altLang="en-US" dirty="0" smtClean="0"/>
              <a:t>个星系</a:t>
            </a:r>
          </a:p>
          <a:p>
            <a:r>
              <a:rPr lang="en-US" altLang="zh-CN" dirty="0" smtClean="0"/>
              <a:t>400 </a:t>
            </a:r>
            <a:r>
              <a:rPr lang="en-US" altLang="zh-CN" dirty="0" err="1" smtClean="0"/>
              <a:t>Mpc</a:t>
            </a:r>
            <a:r>
              <a:rPr lang="en-US" altLang="zh-CN" dirty="0" smtClean="0"/>
              <a:t> </a:t>
            </a:r>
            <a:r>
              <a:rPr lang="zh-CN" altLang="en-US" dirty="0" smtClean="0"/>
              <a:t>长的长城</a:t>
            </a:r>
          </a:p>
          <a:p>
            <a:endParaRPr lang="zh-CN" altLang="en-US" dirty="0" smtClean="0"/>
          </a:p>
          <a:p>
            <a:r>
              <a:rPr lang="zh-CN" altLang="en-US" dirty="0" smtClean="0"/>
              <a:t>更密聚集的红色星系里的恒星更年老</a:t>
            </a:r>
          </a:p>
        </p:txBody>
      </p:sp>
      <p:pic>
        <p:nvPicPr>
          <p:cNvPr id="3686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1484313"/>
            <a:ext cx="4489450"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79388" y="908050"/>
            <a:ext cx="2665412" cy="3286125"/>
          </a:xfrm>
        </p:spPr>
        <p:txBody>
          <a:bodyPr/>
          <a:lstStyle/>
          <a:p>
            <a:pPr algn="l"/>
            <a:r>
              <a:rPr lang="zh-CN" altLang="en-US" sz="3200" u="none" smtClean="0"/>
              <a:t>距离最近的大尺度结构：超星系团和长城</a:t>
            </a:r>
          </a:p>
        </p:txBody>
      </p:sp>
      <p:pic>
        <p:nvPicPr>
          <p:cNvPr id="389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3" y="476250"/>
            <a:ext cx="6288087" cy="603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椭圆 3"/>
          <p:cNvSpPr/>
          <p:nvPr/>
        </p:nvSpPr>
        <p:spPr bwMode="auto">
          <a:xfrm>
            <a:off x="5940152" y="3251324"/>
            <a:ext cx="482352" cy="482352"/>
          </a:xfrm>
          <a:prstGeom prst="ellipse">
            <a:avLst/>
          </a:prstGeom>
          <a:noFill/>
          <a:ln w="38100" cap="flat" cmpd="sng" algn="ctr">
            <a:solidFill>
              <a:srgbClr val="FF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algn="ctr"/>
            <a:r>
              <a:rPr lang="zh-CN" altLang="en-US" smtClean="0"/>
              <a:t>本讲内容</a:t>
            </a:r>
          </a:p>
        </p:txBody>
      </p:sp>
      <p:sp>
        <p:nvSpPr>
          <p:cNvPr id="8195" name="Rectangle 3"/>
          <p:cNvSpPr>
            <a:spLocks noGrp="1" noChangeArrowheads="1"/>
          </p:cNvSpPr>
          <p:nvPr>
            <p:ph type="body" idx="4294967295"/>
          </p:nvPr>
        </p:nvSpPr>
        <p:spPr>
          <a:xfrm>
            <a:off x="1835696" y="1700808"/>
            <a:ext cx="5545137" cy="3599730"/>
          </a:xfrm>
        </p:spPr>
        <p:txBody>
          <a:bodyPr/>
          <a:lstStyle/>
          <a:p>
            <a:pPr marL="609600" indent="-609600">
              <a:buFont typeface="Wingdings" panose="05000000000000000000" pitchFamily="2" charset="2"/>
              <a:buAutoNum type="arabicPeriod"/>
            </a:pPr>
            <a:r>
              <a:rPr lang="zh-CN" altLang="en-US" sz="3600" dirty="0" smtClean="0"/>
              <a:t>星系团与大尺度结构</a:t>
            </a:r>
          </a:p>
          <a:p>
            <a:pPr marL="609600" indent="-609600">
              <a:buFont typeface="Wingdings" panose="05000000000000000000" pitchFamily="2" charset="2"/>
              <a:buAutoNum type="arabicPeriod"/>
            </a:pPr>
            <a:r>
              <a:rPr lang="zh-CN" altLang="en-US" sz="3600" dirty="0" smtClean="0"/>
              <a:t>结构的起源</a:t>
            </a:r>
          </a:p>
          <a:p>
            <a:pPr marL="609600" indent="-609600">
              <a:buFont typeface="Wingdings" panose="05000000000000000000" pitchFamily="2" charset="2"/>
              <a:buAutoNum type="arabicPeriod"/>
            </a:pPr>
            <a:r>
              <a:rPr lang="zh-CN" altLang="en-US" sz="3600" dirty="0" smtClean="0"/>
              <a:t>第一缕星光</a:t>
            </a:r>
          </a:p>
          <a:p>
            <a:pPr marL="609600" indent="-609600">
              <a:buFont typeface="Wingdings" panose="05000000000000000000" pitchFamily="2" charset="2"/>
              <a:buAutoNum type="arabicPeriod"/>
            </a:pPr>
            <a:r>
              <a:rPr lang="zh-CN" altLang="en-US" sz="3600" dirty="0" smtClean="0"/>
              <a:t>星系的演化</a:t>
            </a:r>
          </a:p>
          <a:p>
            <a:pPr marL="609600" indent="-609600">
              <a:buFont typeface="Wingdings" panose="05000000000000000000" pitchFamily="2" charset="2"/>
              <a:buAutoNum type="arabicPeriod"/>
            </a:pPr>
            <a:r>
              <a:rPr lang="zh-CN" altLang="en-US" sz="3600" dirty="0" smtClean="0"/>
              <a:t>银河系的形成与演化</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pPr algn="ctr"/>
            <a:r>
              <a:rPr lang="en-US" altLang="zh-CN" sz="4400" smtClean="0"/>
              <a:t>1.4</a:t>
            </a:r>
            <a:r>
              <a:rPr lang="zh-CN" altLang="en-US" sz="4400" smtClean="0"/>
              <a:t>、暗物质主导星系团和星系群</a:t>
            </a:r>
            <a:endParaRPr lang="en-US" altLang="zh-CN" sz="4400" smtClean="0"/>
          </a:p>
        </p:txBody>
      </p:sp>
      <p:sp>
        <p:nvSpPr>
          <p:cNvPr id="40963" name="Rectangle 3"/>
          <p:cNvSpPr>
            <a:spLocks noGrp="1" noChangeArrowheads="1"/>
          </p:cNvSpPr>
          <p:nvPr>
            <p:ph type="body" idx="4294967295"/>
          </p:nvPr>
        </p:nvSpPr>
        <p:spPr>
          <a:xfrm>
            <a:off x="250825" y="1158081"/>
            <a:ext cx="8763000" cy="1236662"/>
          </a:xfrm>
        </p:spPr>
        <p:txBody>
          <a:bodyPr/>
          <a:lstStyle/>
          <a:p>
            <a:pPr marL="0" indent="0">
              <a:buNone/>
            </a:pPr>
            <a:r>
              <a:rPr lang="zh-CN" altLang="en-US" dirty="0" smtClean="0"/>
              <a:t>星系团中心有一巨星系，其它较小星系环绕其做轨道运动。某小星系轨道以内的</a:t>
            </a:r>
            <a:r>
              <a:rPr lang="zh-CN" altLang="en-US" dirty="0">
                <a:solidFill>
                  <a:srgbClr val="FFFF00"/>
                </a:solidFill>
              </a:rPr>
              <a:t>引力</a:t>
            </a:r>
            <a:r>
              <a:rPr lang="zh-CN" altLang="en-US" dirty="0" smtClean="0">
                <a:solidFill>
                  <a:srgbClr val="FFFF00"/>
                </a:solidFill>
              </a:rPr>
              <a:t>质量</a:t>
            </a:r>
            <a:r>
              <a:rPr lang="zh-CN" altLang="en-US" dirty="0" smtClean="0"/>
              <a:t>为</a:t>
            </a:r>
          </a:p>
          <a:p>
            <a:pPr marL="0" indent="0">
              <a:buNone/>
            </a:pPr>
            <a:endParaRPr lang="zh-CN" altLang="en-US" dirty="0" smtClean="0"/>
          </a:p>
        </p:txBody>
      </p:sp>
      <p:pic>
        <p:nvPicPr>
          <p:cNvPr id="40964" name="Picture 5"/>
          <p:cNvPicPr>
            <a:picLocks noChangeAspect="1" noChangeArrowheads="1"/>
          </p:cNvPicPr>
          <p:nvPr/>
        </p:nvPicPr>
        <p:blipFill>
          <a:blip r:embed="rId3">
            <a:extLst>
              <a:ext uri="{28A0092B-C50C-407E-A947-70E740481C1C}">
                <a14:useLocalDpi xmlns:a14="http://schemas.microsoft.com/office/drawing/2010/main" val="0"/>
              </a:ext>
            </a:extLst>
          </a:blip>
          <a:srcRect t="47293"/>
          <a:stretch>
            <a:fillRect/>
          </a:stretch>
        </p:blipFill>
        <p:spPr bwMode="auto">
          <a:xfrm>
            <a:off x="4867220" y="2487613"/>
            <a:ext cx="3771900" cy="36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652711"/>
            <a:ext cx="2784492" cy="1403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6" name="Text Box 6"/>
          <p:cNvSpPr txBox="1">
            <a:spLocks noChangeArrowheads="1"/>
          </p:cNvSpPr>
          <p:nvPr/>
        </p:nvSpPr>
        <p:spPr bwMode="auto">
          <a:xfrm>
            <a:off x="428625" y="4437112"/>
            <a:ext cx="4124771"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32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rPr>
              <a:t>星系运动表明暗物质主导星系群</a:t>
            </a:r>
            <a:r>
              <a:rPr kumimoji="0" lang="en-US" altLang="zh-CN" sz="32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rPr>
              <a:t>[</a:t>
            </a:r>
            <a:r>
              <a:rPr kumimoji="0" lang="zh-CN" altLang="en-US" sz="32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rPr>
              <a:t>团</a:t>
            </a:r>
            <a:r>
              <a:rPr kumimoji="0" lang="en-US" altLang="zh-CN" sz="32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rPr>
              <a:t>]</a:t>
            </a:r>
            <a:r>
              <a:rPr kumimoji="0" lang="zh-CN" altLang="en-US" sz="3200" b="0" i="0" u="none" strike="noStrike" kern="1200" cap="none" spc="0" normalizeH="0" baseline="0" noProof="0" dirty="0">
                <a:ln>
                  <a:noFill/>
                </a:ln>
                <a:solidFill>
                  <a:srgbClr val="FFFFFF"/>
                </a:solidFill>
                <a:effectLst/>
                <a:uLnTx/>
                <a:uFillTx/>
                <a:latin typeface="华文中宋" panose="02010600040101010101" pitchFamily="2" charset="-122"/>
                <a:ea typeface="华文中宋" panose="02010600040101010101" pitchFamily="2" charset="-122"/>
                <a:cs typeface="+mn-cs"/>
              </a:rPr>
              <a:t>的质量</a:t>
            </a:r>
          </a:p>
        </p:txBody>
      </p:sp>
    </p:spTree>
    <p:extLst>
      <p:ext uri="{BB962C8B-B14F-4D97-AF65-F5344CB8AC3E}">
        <p14:creationId xmlns:p14="http://schemas.microsoft.com/office/powerpoint/2010/main" val="213289007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4294967295"/>
          </p:nvPr>
        </p:nvSpPr>
        <p:spPr>
          <a:xfrm>
            <a:off x="179388" y="476250"/>
            <a:ext cx="8763000" cy="2520702"/>
          </a:xfrm>
        </p:spPr>
        <p:txBody>
          <a:bodyPr/>
          <a:lstStyle/>
          <a:p>
            <a:pPr>
              <a:defRPr/>
            </a:pPr>
            <a:r>
              <a:rPr lang="zh-CN" altLang="en-US" dirty="0" smtClean="0"/>
              <a:t>例如：星系团边缘的小星系到星系团中心的距离为</a:t>
            </a:r>
            <a:r>
              <a:rPr lang="en-US" altLang="zh-CN" dirty="0" smtClean="0"/>
              <a:t>3Mpc</a:t>
            </a:r>
            <a:r>
              <a:rPr lang="zh-CN" altLang="en-US" dirty="0" smtClean="0"/>
              <a:t>，其轨道速度</a:t>
            </a:r>
            <a:r>
              <a:rPr lang="en-US" altLang="zh-CN" dirty="0" smtClean="0"/>
              <a:t>=1,000km/s</a:t>
            </a:r>
            <a:r>
              <a:rPr lang="zh-CN" altLang="en-US" dirty="0" smtClean="0"/>
              <a:t>。则星系团的引力质量近似为              </a:t>
            </a:r>
          </a:p>
          <a:p>
            <a:pPr>
              <a:defRPr/>
            </a:pPr>
            <a:r>
              <a:rPr lang="zh-CN" altLang="en-US" dirty="0" smtClean="0">
                <a:solidFill>
                  <a:srgbClr val="FFFF00"/>
                </a:solidFill>
              </a:rPr>
              <a:t>暗物质</a:t>
            </a:r>
            <a:r>
              <a:rPr lang="en-US" altLang="zh-CN" dirty="0" smtClean="0">
                <a:solidFill>
                  <a:srgbClr val="FFFF00"/>
                </a:solidFill>
              </a:rPr>
              <a:t>=8-10</a:t>
            </a:r>
            <a:r>
              <a:rPr lang="zh-CN" altLang="en-US" dirty="0" smtClean="0">
                <a:solidFill>
                  <a:srgbClr val="FFFF00"/>
                </a:solidFill>
              </a:rPr>
              <a:t>倍亮物质</a:t>
            </a:r>
          </a:p>
        </p:txBody>
      </p:sp>
      <p:pic>
        <p:nvPicPr>
          <p:cNvPr id="430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234" y="1659742"/>
            <a:ext cx="3973094" cy="1337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7464" y="2600685"/>
            <a:ext cx="1862043"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3" name="Text Box 8"/>
          <p:cNvSpPr txBox="1">
            <a:spLocks noChangeArrowheads="1"/>
          </p:cNvSpPr>
          <p:nvPr/>
        </p:nvSpPr>
        <p:spPr bwMode="auto">
          <a:xfrm>
            <a:off x="420688" y="3284538"/>
            <a:ext cx="82804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1933</a:t>
            </a:r>
            <a:r>
              <a:rPr kumimoji="0" lang="zh-CN" altLang="en-US" sz="2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a:t>
            </a:r>
            <a:r>
              <a:rPr kumimoji="0" lang="en-US" altLang="zh-CN" sz="2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Fritz </a:t>
            </a:r>
            <a:r>
              <a:rPr kumimoji="0" lang="en-US" altLang="zh-CN" sz="2800" b="0" i="0" u="none" strike="noStrike" kern="1200" cap="none" spc="0" normalizeH="0" baseline="0" noProof="0" dirty="0" err="1">
                <a:ln>
                  <a:noFill/>
                </a:ln>
                <a:solidFill>
                  <a:srgbClr val="FFFFFF"/>
                </a:solidFill>
                <a:effectLst/>
                <a:uLnTx/>
                <a:uFillTx/>
                <a:latin typeface="Arial" panose="020B0604020202020204" pitchFamily="34" charset="0"/>
                <a:ea typeface="黑体" panose="02010609060101010101" pitchFamily="49" charset="-122"/>
                <a:cs typeface="+mn-cs"/>
              </a:rPr>
              <a:t>Zwicky</a:t>
            </a:r>
            <a:r>
              <a:rPr kumimoji="0" lang="en-US" altLang="zh-CN" sz="2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 (1898–1974)</a:t>
            </a:r>
            <a:r>
              <a:rPr kumimoji="0" lang="zh-CN" altLang="en-US" sz="2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：星系团的暗物质</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1970s</a:t>
            </a:r>
            <a:r>
              <a:rPr kumimoji="0" lang="zh-CN" altLang="en-US" sz="2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a:t>
            </a:r>
            <a:r>
              <a:rPr kumimoji="0" lang="en-US" altLang="zh-CN" sz="2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Vera Rubin (1928– </a:t>
            </a:r>
            <a:r>
              <a:rPr kumimoji="0" lang="en-US" altLang="zh-CN" sz="2800" b="0" i="0" u="none" strike="noStrike" kern="1200" cap="none" spc="0" normalizeH="0" baseline="0" noProof="0" dirty="0" smtClean="0">
                <a:ln>
                  <a:noFill/>
                </a:ln>
                <a:solidFill>
                  <a:srgbClr val="FFFFFF"/>
                </a:solidFill>
                <a:effectLst/>
                <a:uLnTx/>
                <a:uFillTx/>
                <a:latin typeface="Arial" panose="020B0604020202020204" pitchFamily="34" charset="0"/>
                <a:ea typeface="黑体" panose="02010609060101010101" pitchFamily="49" charset="-122"/>
                <a:cs typeface="+mn-cs"/>
              </a:rPr>
              <a:t>2016)</a:t>
            </a:r>
            <a:r>
              <a:rPr kumimoji="0" lang="zh-CN" altLang="en-US" sz="2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  </a:t>
            </a:r>
            <a:r>
              <a:rPr kumimoji="0" lang="zh-CN" altLang="en-US" sz="2800" b="0" i="0" u="none" strike="noStrike" kern="1200" cap="none" spc="0" normalizeH="0" baseline="0" noProof="0" dirty="0" smtClean="0">
                <a:ln>
                  <a:noFill/>
                </a:ln>
                <a:solidFill>
                  <a:srgbClr val="FFFFFF"/>
                </a:solidFill>
                <a:effectLst/>
                <a:uLnTx/>
                <a:uFillTx/>
                <a:latin typeface="Arial" panose="020B0604020202020204" pitchFamily="34" charset="0"/>
                <a:ea typeface="黑体" panose="02010609060101010101" pitchFamily="49" charset="-122"/>
                <a:cs typeface="+mn-cs"/>
              </a:rPr>
              <a:t>星系</a:t>
            </a:r>
            <a:r>
              <a:rPr kumimoji="0" lang="zh-CN" altLang="en-US" sz="2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的暗物质</a:t>
            </a:r>
          </a:p>
        </p:txBody>
      </p:sp>
      <p:pic>
        <p:nvPicPr>
          <p:cNvPr id="43014"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4579938"/>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图片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4565650"/>
            <a:ext cx="3078163"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178218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81075"/>
            <a:ext cx="3903662" cy="383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01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981075"/>
            <a:ext cx="4354512"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01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1913" y="2905125"/>
            <a:ext cx="4083050" cy="383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1" name="Text Box 7"/>
          <p:cNvSpPr txBox="1">
            <a:spLocks noChangeArrowheads="1"/>
          </p:cNvSpPr>
          <p:nvPr/>
        </p:nvSpPr>
        <p:spPr bwMode="auto">
          <a:xfrm>
            <a:off x="395288" y="4005263"/>
            <a:ext cx="12969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zh-CN" sz="32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X</a:t>
            </a:r>
            <a:r>
              <a:rPr kumimoji="0" lang="zh-CN" altLang="en-US" sz="32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mn-cs"/>
              </a:rPr>
              <a:t>射线</a:t>
            </a:r>
          </a:p>
        </p:txBody>
      </p:sp>
      <p:sp>
        <p:nvSpPr>
          <p:cNvPr id="45062" name="Rectangle 2"/>
          <p:cNvSpPr>
            <a:spLocks noGrp="1" noChangeArrowheads="1"/>
          </p:cNvSpPr>
          <p:nvPr>
            <p:ph type="title" idx="4294967295"/>
          </p:nvPr>
        </p:nvSpPr>
        <p:spPr>
          <a:xfrm>
            <a:off x="323850" y="188913"/>
            <a:ext cx="5832475" cy="1198562"/>
          </a:xfrm>
        </p:spPr>
        <p:txBody>
          <a:bodyPr/>
          <a:lstStyle/>
          <a:p>
            <a:r>
              <a:rPr lang="zh-CN" altLang="en-US" sz="3600" smtClean="0"/>
              <a:t>星系际空间的炽热气体表明暗物质大量存在于星系团</a:t>
            </a:r>
          </a:p>
        </p:txBody>
      </p:sp>
      <p:sp>
        <p:nvSpPr>
          <p:cNvPr id="2" name="文本框 1"/>
          <p:cNvSpPr txBox="1">
            <a:spLocks noChangeArrowheads="1"/>
          </p:cNvSpPr>
          <p:nvPr/>
        </p:nvSpPr>
        <p:spPr bwMode="auto">
          <a:xfrm>
            <a:off x="1907704" y="5201694"/>
            <a:ext cx="56880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rPr>
              <a:t>如果没有暗物质，</a:t>
            </a:r>
            <a:r>
              <a:rPr kumimoji="0" lang="en-US" altLang="zh-CN" sz="32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rPr>
              <a:t>1</a:t>
            </a:r>
            <a:r>
              <a:rPr kumimoji="0" lang="zh-CN" altLang="en-US" sz="32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rPr>
              <a:t>亿</a:t>
            </a:r>
            <a:r>
              <a:rPr kumimoji="0" lang="en-US" altLang="zh-CN" sz="32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rPr>
              <a:t>K</a:t>
            </a:r>
            <a:r>
              <a:rPr kumimoji="0" lang="zh-CN" altLang="en-US" sz="32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rPr>
              <a:t>高温</a:t>
            </a:r>
            <a:r>
              <a:rPr kumimoji="0" lang="zh-CN" altLang="en-US" sz="3200" b="0" i="0" u="none" strike="noStrike" kern="1200" cap="none" spc="0" normalizeH="0" baseline="0" noProof="0" dirty="0" smtClean="0">
                <a:ln>
                  <a:noFill/>
                </a:ln>
                <a:solidFill>
                  <a:srgbClr val="00FF00"/>
                </a:solidFill>
                <a:effectLst/>
                <a:uLnTx/>
                <a:uFillTx/>
                <a:latin typeface="Times New Roman" panose="02020603050405020304" pitchFamily="18" charset="0"/>
                <a:ea typeface="华文行楷" panose="02010800040101010101" pitchFamily="2" charset="-122"/>
                <a:cs typeface="+mn-cs"/>
              </a:rPr>
              <a:t>的炽热气体是不可能存在的！</a:t>
            </a:r>
            <a:endParaRPr kumimoji="0" lang="zh-CN" altLang="en-US" sz="32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endParaRPr>
          </a:p>
        </p:txBody>
      </p:sp>
    </p:spTree>
    <p:extLst>
      <p:ext uri="{BB962C8B-B14F-4D97-AF65-F5344CB8AC3E}">
        <p14:creationId xmlns:p14="http://schemas.microsoft.com/office/powerpoint/2010/main" val="22693900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01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5435600" y="188913"/>
            <a:ext cx="3527425" cy="2520007"/>
          </a:xfrm>
        </p:spPr>
        <p:txBody>
          <a:bodyPr/>
          <a:lstStyle/>
          <a:p>
            <a:r>
              <a:rPr lang="zh-CN" altLang="en-US" sz="3200" dirty="0" smtClean="0">
                <a:solidFill>
                  <a:schemeClr val="bg1"/>
                </a:solidFill>
              </a:rPr>
              <a:t>被星系团引力透镜</a:t>
            </a:r>
            <a:r>
              <a:rPr lang="zh-CN" altLang="en-US" sz="3200" dirty="0" smtClean="0"/>
              <a:t>增亮</a:t>
            </a:r>
            <a:r>
              <a:rPr lang="zh-CN" altLang="en-US" sz="3200" dirty="0" smtClean="0">
                <a:solidFill>
                  <a:schemeClr val="bg1"/>
                </a:solidFill>
              </a:rPr>
              <a:t>和</a:t>
            </a:r>
            <a:r>
              <a:rPr lang="zh-CN" altLang="en-US" sz="3200" dirty="0" smtClean="0"/>
              <a:t>扭曲</a:t>
            </a:r>
            <a:r>
              <a:rPr lang="zh-CN" altLang="en-US" sz="3200" dirty="0" smtClean="0">
                <a:solidFill>
                  <a:schemeClr val="bg1"/>
                </a:solidFill>
              </a:rPr>
              <a:t>的背景星系，表明暗物质主导星系团质量</a:t>
            </a:r>
          </a:p>
        </p:txBody>
      </p:sp>
      <p:pic>
        <p:nvPicPr>
          <p:cNvPr id="4710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230999"/>
            <a:ext cx="5343525"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2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75" y="2911475"/>
            <a:ext cx="5073650" cy="387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360983" y="4005064"/>
            <a:ext cx="3528392" cy="10772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srgbClr val="FFFFFF"/>
                </a:solidFill>
                <a:effectLst/>
                <a:uLnTx/>
                <a:uFillTx/>
                <a:latin typeface="黑体"/>
                <a:ea typeface="黑体"/>
                <a:cs typeface="+mn-cs"/>
              </a:rPr>
              <a:t>引力透镜测量星系团的引力质量分布</a:t>
            </a:r>
          </a:p>
        </p:txBody>
      </p:sp>
    </p:spTree>
    <p:extLst>
      <p:ext uri="{BB962C8B-B14F-4D97-AF65-F5344CB8AC3E}">
        <p14:creationId xmlns:p14="http://schemas.microsoft.com/office/powerpoint/2010/main" val="181070282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pPr algn="ctr"/>
            <a:r>
              <a:rPr lang="en-US" altLang="zh-CN" smtClean="0">
                <a:latin typeface="Arial" panose="020B0604020202020204" pitchFamily="34" charset="0"/>
              </a:rPr>
              <a:t>2</a:t>
            </a:r>
            <a:r>
              <a:rPr lang="zh-CN" altLang="en-US" smtClean="0">
                <a:latin typeface="Arial" panose="020B0604020202020204" pitchFamily="34" charset="0"/>
              </a:rPr>
              <a:t>、结构的起源</a:t>
            </a:r>
          </a:p>
        </p:txBody>
      </p:sp>
      <p:sp>
        <p:nvSpPr>
          <p:cNvPr id="227331" name="Rectangle 3"/>
          <p:cNvSpPr>
            <a:spLocks noGrp="1" noChangeArrowheads="1"/>
          </p:cNvSpPr>
          <p:nvPr>
            <p:ph type="body" idx="4294967295"/>
          </p:nvPr>
        </p:nvSpPr>
        <p:spPr>
          <a:xfrm>
            <a:off x="611188" y="4797425"/>
            <a:ext cx="7921625" cy="1439863"/>
          </a:xfrm>
        </p:spPr>
        <p:txBody>
          <a:bodyPr/>
          <a:lstStyle/>
          <a:p>
            <a:r>
              <a:rPr lang="zh-CN" altLang="en-US" dirty="0" smtClean="0"/>
              <a:t>观测：最遥远的天体、</a:t>
            </a:r>
            <a:r>
              <a:rPr lang="en-US" altLang="zh-CN" dirty="0" smtClean="0"/>
              <a:t>CMB</a:t>
            </a:r>
          </a:p>
          <a:p>
            <a:r>
              <a:rPr lang="zh-CN" altLang="en-US" dirty="0" smtClean="0"/>
              <a:t>理论：超级计算机模拟大小结构的形成</a:t>
            </a:r>
          </a:p>
        </p:txBody>
      </p:sp>
      <p:pic>
        <p:nvPicPr>
          <p:cNvPr id="227333" name="Picture 5" descr="1027571_e35f5c4094348cb9dc66f0a33cbac1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196975"/>
            <a:ext cx="4427537" cy="325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6" descr="20071122133347771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25538"/>
            <a:ext cx="4643438"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a:spLocks noChangeArrowheads="1"/>
          </p:cNvSpPr>
          <p:nvPr/>
        </p:nvSpPr>
        <p:spPr bwMode="auto">
          <a:xfrm>
            <a:off x="4067175" y="1844675"/>
            <a:ext cx="1368425" cy="504825"/>
          </a:xfrm>
          <a:prstGeom prst="rightArrow">
            <a:avLst>
              <a:gd name="adj1" fmla="val 50000"/>
              <a:gd name="adj2" fmla="val 49934"/>
            </a:avLst>
          </a:prstGeom>
          <a:solidFill>
            <a:schemeClr val="accent1"/>
          </a:solidFill>
          <a:ln w="12700" algn="ctr">
            <a:solidFill>
              <a:schemeClr val="tx1"/>
            </a:solidFill>
            <a:round/>
            <a:headEnd type="none" w="sm" len="sm"/>
            <a:tailEnd type="none" w="sm" len="sm"/>
          </a:ln>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7331">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lstStyle/>
          <a:p>
            <a:pPr algn="ctr"/>
            <a:r>
              <a:rPr lang="zh-CN" altLang="en-US" sz="4400" smtClean="0">
                <a:latin typeface="Arial" panose="020B0604020202020204" pitchFamily="34" charset="0"/>
              </a:rPr>
              <a:t>理论</a:t>
            </a:r>
          </a:p>
        </p:txBody>
      </p:sp>
      <p:sp>
        <p:nvSpPr>
          <p:cNvPr id="225283" name="Rectangle 3"/>
          <p:cNvSpPr>
            <a:spLocks noGrp="1" noChangeArrowheads="1"/>
          </p:cNvSpPr>
          <p:nvPr>
            <p:ph type="body" idx="4294967295"/>
          </p:nvPr>
        </p:nvSpPr>
        <p:spPr>
          <a:xfrm>
            <a:off x="107950" y="1052513"/>
            <a:ext cx="8763000" cy="5184775"/>
          </a:xfrm>
        </p:spPr>
        <p:txBody>
          <a:bodyPr/>
          <a:lstStyle/>
          <a:p>
            <a:r>
              <a:rPr lang="zh-CN" altLang="en-US" dirty="0" smtClean="0"/>
              <a:t>引力、暴胀、暗能量</a:t>
            </a:r>
          </a:p>
          <a:p>
            <a:r>
              <a:rPr lang="zh-CN" altLang="en-US" dirty="0" smtClean="0"/>
              <a:t>早期宇宙的平衡：辐射、亮物质、暗物质</a:t>
            </a:r>
          </a:p>
          <a:p>
            <a:r>
              <a:rPr lang="zh-CN" altLang="en-US" dirty="0" smtClean="0"/>
              <a:t>暴胀模型：联系今天的大尺度结构与紧接大爆炸后的结构</a:t>
            </a:r>
          </a:p>
          <a:p>
            <a:r>
              <a:rPr lang="zh-CN" altLang="en-US" dirty="0" smtClean="0"/>
              <a:t>早期结构：暴胀期量子涨落所产生的团块（结构形成的种子）</a:t>
            </a:r>
          </a:p>
          <a:p>
            <a:r>
              <a:rPr lang="zh-CN" altLang="en-US" dirty="0" smtClean="0"/>
              <a:t>引力放大团块（不均匀性）</a:t>
            </a:r>
          </a:p>
          <a:p>
            <a:r>
              <a:rPr lang="en-US" altLang="zh-CN" dirty="0" smtClean="0"/>
              <a:t>[</a:t>
            </a:r>
            <a:r>
              <a:rPr lang="zh-CN" altLang="en-US" dirty="0" smtClean="0"/>
              <a:t>自下而上</a:t>
            </a:r>
            <a:r>
              <a:rPr lang="en-US" altLang="zh-CN" dirty="0" smtClean="0"/>
              <a:t>] </a:t>
            </a:r>
            <a:r>
              <a:rPr lang="zh-CN" altLang="en-US" dirty="0" smtClean="0"/>
              <a:t>等级式成团：小结构</a:t>
            </a:r>
            <a:r>
              <a:rPr lang="en-US" altLang="zh-CN" dirty="0" smtClean="0"/>
              <a:t>[</a:t>
            </a:r>
            <a:r>
              <a:rPr lang="zh-CN" altLang="en-US" dirty="0" smtClean="0"/>
              <a:t>亚星系团块和矮星系</a:t>
            </a:r>
            <a:r>
              <a:rPr lang="en-US" altLang="zh-CN" dirty="0" smtClean="0"/>
              <a:t>]</a:t>
            </a:r>
            <a:r>
              <a:rPr lang="zh-CN" altLang="en-US" dirty="0" smtClean="0"/>
              <a:t>先形成，大结构后形成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2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2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2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2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28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2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p:txBody>
          <a:bodyPr/>
          <a:lstStyle/>
          <a:p>
            <a:pPr algn="l"/>
            <a:r>
              <a:rPr lang="zh-CN" altLang="en-US" smtClean="0"/>
              <a:t>观测</a:t>
            </a:r>
          </a:p>
        </p:txBody>
      </p:sp>
      <p:sp>
        <p:nvSpPr>
          <p:cNvPr id="53251" name="Rectangle 3"/>
          <p:cNvSpPr>
            <a:spLocks noGrp="1" noChangeArrowheads="1"/>
          </p:cNvSpPr>
          <p:nvPr>
            <p:ph type="body" idx="4294967295"/>
          </p:nvPr>
        </p:nvSpPr>
        <p:spPr>
          <a:xfrm>
            <a:off x="250825" y="1125538"/>
            <a:ext cx="4826000" cy="5327650"/>
          </a:xfrm>
        </p:spPr>
        <p:txBody>
          <a:bodyPr/>
          <a:lstStyle/>
          <a:p>
            <a:pPr>
              <a:lnSpc>
                <a:spcPct val="90000"/>
              </a:lnSpc>
            </a:pPr>
            <a:r>
              <a:rPr lang="zh-CN" altLang="en-US" dirty="0" smtClean="0"/>
              <a:t>测量</a:t>
            </a:r>
            <a:r>
              <a:rPr lang="en-US" altLang="zh-CN" dirty="0" smtClean="0"/>
              <a:t>H</a:t>
            </a:r>
            <a:r>
              <a:rPr lang="en-US" altLang="zh-CN" baseline="-25000" dirty="0" smtClean="0"/>
              <a:t>0</a:t>
            </a:r>
            <a:r>
              <a:rPr lang="zh-CN" altLang="en-US" dirty="0" smtClean="0"/>
              <a:t> 、</a:t>
            </a:r>
            <a:r>
              <a:rPr lang="en-US" altLang="zh-CN" dirty="0" smtClean="0"/>
              <a:t>Ω</a:t>
            </a:r>
            <a:r>
              <a:rPr lang="en-US" altLang="zh-CN" baseline="-25000" dirty="0" smtClean="0"/>
              <a:t>Λ</a:t>
            </a:r>
            <a:r>
              <a:rPr lang="zh-CN" altLang="en-US" baseline="-25000" dirty="0" smtClean="0"/>
              <a:t> </a:t>
            </a:r>
            <a:r>
              <a:rPr lang="zh-CN" altLang="en-US" dirty="0" smtClean="0"/>
              <a:t>、</a:t>
            </a:r>
            <a:r>
              <a:rPr lang="zh-CN" altLang="en-US" baseline="-25000" dirty="0" smtClean="0"/>
              <a:t> </a:t>
            </a:r>
            <a:r>
              <a:rPr lang="en-US" altLang="zh-CN" dirty="0" err="1" smtClean="0"/>
              <a:t>Ω</a:t>
            </a:r>
            <a:r>
              <a:rPr lang="en-US" altLang="zh-CN" baseline="-25000" dirty="0" err="1" smtClean="0"/>
              <a:t>mass</a:t>
            </a:r>
            <a:endParaRPr lang="zh-CN" altLang="en-US" dirty="0" smtClean="0"/>
          </a:p>
          <a:p>
            <a:pPr>
              <a:lnSpc>
                <a:spcPct val="90000"/>
              </a:lnSpc>
            </a:pPr>
            <a:r>
              <a:rPr lang="zh-CN" altLang="en-US" dirty="0" smtClean="0"/>
              <a:t>测量亮物质与暗物质的比例 </a:t>
            </a:r>
            <a:r>
              <a:rPr lang="en-US" altLang="zh-CN" dirty="0" smtClean="0"/>
              <a:t>[</a:t>
            </a:r>
            <a:r>
              <a:rPr lang="zh-CN" altLang="en-US" dirty="0" smtClean="0"/>
              <a:t>质光比</a:t>
            </a:r>
            <a:r>
              <a:rPr lang="en-US" altLang="zh-CN" dirty="0" smtClean="0"/>
              <a:t>]</a:t>
            </a:r>
          </a:p>
          <a:p>
            <a:pPr>
              <a:lnSpc>
                <a:spcPct val="90000"/>
              </a:lnSpc>
            </a:pPr>
            <a:endParaRPr lang="en-US" altLang="zh-CN" dirty="0" smtClean="0"/>
          </a:p>
          <a:p>
            <a:pPr>
              <a:lnSpc>
                <a:spcPct val="90000"/>
              </a:lnSpc>
            </a:pPr>
            <a:r>
              <a:rPr lang="zh-CN" altLang="en-US" dirty="0" smtClean="0"/>
              <a:t>不同红移的星系给出宇宙随时间的演化</a:t>
            </a:r>
            <a:endParaRPr lang="en-US" altLang="zh-CN" dirty="0" smtClean="0"/>
          </a:p>
          <a:p>
            <a:pPr>
              <a:lnSpc>
                <a:spcPct val="90000"/>
              </a:lnSpc>
            </a:pPr>
            <a:r>
              <a:rPr lang="zh-CN" altLang="en-US" dirty="0" smtClean="0"/>
              <a:t>寻找最高红移星系</a:t>
            </a:r>
          </a:p>
          <a:p>
            <a:pPr>
              <a:lnSpc>
                <a:spcPct val="90000"/>
              </a:lnSpc>
            </a:pPr>
            <a:r>
              <a:rPr lang="zh-CN" altLang="en-US" dirty="0" smtClean="0"/>
              <a:t>黑暗期：宇宙</a:t>
            </a:r>
            <a:r>
              <a:rPr lang="en-US" altLang="zh-CN" dirty="0" smtClean="0"/>
              <a:t>38</a:t>
            </a:r>
            <a:r>
              <a:rPr lang="zh-CN" altLang="en-US" dirty="0" smtClean="0"/>
              <a:t>万岁时的</a:t>
            </a:r>
            <a:r>
              <a:rPr lang="en-US" altLang="zh-CN" dirty="0" smtClean="0"/>
              <a:t>CMB </a:t>
            </a:r>
            <a:r>
              <a:rPr lang="zh-CN" altLang="en-US" dirty="0" smtClean="0"/>
              <a:t>至 目前所看到的最高红移（</a:t>
            </a:r>
            <a:r>
              <a:rPr lang="en-US" altLang="zh-CN" dirty="0" smtClean="0"/>
              <a:t>z~9, 5</a:t>
            </a:r>
            <a:r>
              <a:rPr lang="zh-CN" altLang="en-US" dirty="0" smtClean="0"/>
              <a:t>亿年）天体</a:t>
            </a:r>
            <a:endParaRPr lang="zh-CN" altLang="en-US" baseline="-25000" dirty="0" smtClean="0"/>
          </a:p>
        </p:txBody>
      </p:sp>
      <p:pic>
        <p:nvPicPr>
          <p:cNvPr id="52228" name="Picture 4"/>
          <p:cNvPicPr>
            <a:picLocks noChangeAspect="1" noChangeArrowheads="1"/>
          </p:cNvPicPr>
          <p:nvPr/>
        </p:nvPicPr>
        <p:blipFill>
          <a:blip r:embed="rId3"/>
          <a:srcRect/>
          <a:stretch>
            <a:fillRect/>
          </a:stretch>
        </p:blipFill>
        <p:spPr bwMode="auto">
          <a:xfrm>
            <a:off x="5219700" y="620713"/>
            <a:ext cx="3543300" cy="5886450"/>
          </a:xfrm>
          <a:prstGeom prst="rect">
            <a:avLst/>
          </a:prstGeom>
          <a:ln/>
        </p:spPr>
        <p:style>
          <a:lnRef idx="2">
            <a:schemeClr val="dk1"/>
          </a:lnRef>
          <a:fillRef idx="1">
            <a:schemeClr val="lt1"/>
          </a:fillRef>
          <a:effectRef idx="0">
            <a:schemeClr val="dk1"/>
          </a:effectRef>
          <a:fontRef idx="minor">
            <a:schemeClr val="dk1"/>
          </a:fontRef>
        </p:style>
      </p:pic>
      <p:cxnSp>
        <p:nvCxnSpPr>
          <p:cNvPr id="3" name="直接连接符 2"/>
          <p:cNvCxnSpPr>
            <a:cxnSpLocks noChangeShapeType="1"/>
          </p:cNvCxnSpPr>
          <p:nvPr/>
        </p:nvCxnSpPr>
        <p:spPr bwMode="auto">
          <a:xfrm>
            <a:off x="5364163" y="1268413"/>
            <a:ext cx="3398837" cy="0"/>
          </a:xfrm>
          <a:prstGeom prst="line">
            <a:avLst/>
          </a:prstGeom>
          <a:noFill/>
          <a:ln w="57150" algn="ctr">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7" name="直接连接符 6"/>
          <p:cNvCxnSpPr>
            <a:cxnSpLocks noChangeShapeType="1"/>
          </p:cNvCxnSpPr>
          <p:nvPr/>
        </p:nvCxnSpPr>
        <p:spPr bwMode="auto">
          <a:xfrm>
            <a:off x="5364163" y="2492375"/>
            <a:ext cx="3398837" cy="0"/>
          </a:xfrm>
          <a:prstGeom prst="line">
            <a:avLst/>
          </a:prstGeom>
          <a:noFill/>
          <a:ln w="57150" algn="ctr">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cxnSp>
      <p:sp>
        <p:nvSpPr>
          <p:cNvPr id="8" name="文本框 7"/>
          <p:cNvSpPr txBox="1">
            <a:spLocks noChangeArrowheads="1"/>
          </p:cNvSpPr>
          <p:nvPr/>
        </p:nvSpPr>
        <p:spPr bwMode="auto">
          <a:xfrm>
            <a:off x="5795963" y="1341438"/>
            <a:ext cx="23907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a:solidFill>
                  <a:srgbClr val="FF0000"/>
                </a:solidFill>
                <a:latin typeface="Times New Roman" panose="02020603050405020304" pitchFamily="18" charset="0"/>
                <a:ea typeface="华文行楷" panose="02010800040101010101" pitchFamily="2" charset="-122"/>
              </a:rPr>
              <a:t>黑暗期仅有中性气体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323850" y="333375"/>
            <a:ext cx="8534400" cy="685800"/>
          </a:xfrm>
        </p:spPr>
        <p:txBody>
          <a:bodyPr/>
          <a:lstStyle/>
          <a:p>
            <a:pPr algn="ctr"/>
            <a:r>
              <a:rPr lang="en-US" altLang="zh-CN" sz="4400" smtClean="0">
                <a:latin typeface="Arial" panose="020B0604020202020204" pitchFamily="34" charset="0"/>
              </a:rPr>
              <a:t>Lambda-CDM </a:t>
            </a:r>
            <a:r>
              <a:rPr lang="zh-CN" altLang="en-US" sz="4400" smtClean="0">
                <a:latin typeface="Arial" panose="020B0604020202020204" pitchFamily="34" charset="0"/>
              </a:rPr>
              <a:t>模型</a:t>
            </a:r>
          </a:p>
        </p:txBody>
      </p:sp>
      <p:sp>
        <p:nvSpPr>
          <p:cNvPr id="55299" name="Rectangle 3"/>
          <p:cNvSpPr>
            <a:spLocks noGrp="1" noChangeArrowheads="1"/>
          </p:cNvSpPr>
          <p:nvPr>
            <p:ph type="body" idx="4294967295"/>
          </p:nvPr>
        </p:nvSpPr>
        <p:spPr>
          <a:xfrm>
            <a:off x="250825" y="1484313"/>
            <a:ext cx="8763000" cy="4681537"/>
          </a:xfrm>
        </p:spPr>
        <p:txBody>
          <a:bodyPr/>
          <a:lstStyle/>
          <a:p>
            <a:r>
              <a:rPr lang="zh-CN" altLang="en-US" dirty="0" smtClean="0"/>
              <a:t>大爆炸宇宙学的标准模型</a:t>
            </a:r>
          </a:p>
          <a:p>
            <a:endParaRPr lang="en-US" altLang="zh-CN" dirty="0" smtClean="0"/>
          </a:p>
          <a:p>
            <a:r>
              <a:rPr lang="en-US" altLang="zh-CN" dirty="0" smtClean="0"/>
              <a:t>Ω</a:t>
            </a:r>
            <a:r>
              <a:rPr lang="en-US" altLang="zh-CN" baseline="-25000" dirty="0" smtClean="0"/>
              <a:t>Λ</a:t>
            </a:r>
            <a:r>
              <a:rPr lang="zh-CN" altLang="en-US" baseline="-25000" dirty="0" smtClean="0"/>
              <a:t> </a:t>
            </a:r>
            <a:r>
              <a:rPr lang="zh-CN" altLang="en-US" dirty="0" smtClean="0"/>
              <a:t>、</a:t>
            </a:r>
            <a:r>
              <a:rPr lang="zh-CN" altLang="en-US" baseline="-25000" dirty="0" smtClean="0"/>
              <a:t> </a:t>
            </a:r>
            <a:r>
              <a:rPr lang="en-US" altLang="zh-CN" dirty="0" err="1" smtClean="0"/>
              <a:t>Ω</a:t>
            </a:r>
            <a:r>
              <a:rPr lang="en-US" altLang="zh-CN" baseline="-25000" dirty="0" err="1" smtClean="0"/>
              <a:t>mass</a:t>
            </a:r>
            <a:r>
              <a:rPr lang="zh-CN" altLang="en-US" dirty="0" smtClean="0"/>
              <a:t>的观测值作为模型的输入参数</a:t>
            </a:r>
          </a:p>
          <a:p>
            <a:pPr lvl="1"/>
            <a:r>
              <a:rPr lang="zh-CN" altLang="en-US" dirty="0" smtClean="0"/>
              <a:t>影响星系和结构形成的快慢</a:t>
            </a:r>
            <a:endParaRPr lang="en-US" altLang="zh-CN" dirty="0" smtClean="0"/>
          </a:p>
          <a:p>
            <a:endParaRPr lang="en-US" altLang="zh-CN" dirty="0" smtClean="0"/>
          </a:p>
          <a:p>
            <a:r>
              <a:rPr lang="en-US" altLang="zh-CN" dirty="0" smtClean="0"/>
              <a:t>CMB</a:t>
            </a:r>
            <a:r>
              <a:rPr lang="zh-CN" altLang="en-US" dirty="0" smtClean="0"/>
              <a:t>的不均匀性：</a:t>
            </a:r>
            <a:r>
              <a:rPr lang="en-US" altLang="zh-CN" dirty="0" smtClean="0"/>
              <a:t>1/100,000</a:t>
            </a:r>
          </a:p>
          <a:p>
            <a:pPr lvl="1"/>
            <a:r>
              <a:rPr lang="zh-CN" altLang="en-US" dirty="0" smtClean="0"/>
              <a:t>作为结构形成开始时的种子</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idx="4294967295"/>
          </p:nvPr>
        </p:nvSpPr>
        <p:spPr>
          <a:xfrm>
            <a:off x="668362" y="404664"/>
            <a:ext cx="7927925" cy="1054447"/>
          </a:xfrm>
        </p:spPr>
        <p:txBody>
          <a:bodyPr/>
          <a:lstStyle/>
          <a:p>
            <a:pPr algn="ctr"/>
            <a:r>
              <a:rPr lang="zh-CN" altLang="en-US" sz="3600" dirty="0"/>
              <a:t>亮物质曾使模拟</a:t>
            </a:r>
            <a:r>
              <a:rPr lang="zh-CN" altLang="en-US" sz="3600" dirty="0" smtClean="0"/>
              <a:t>宇宙结构形成曾面临“宇宙危机”</a:t>
            </a:r>
          </a:p>
        </p:txBody>
      </p:sp>
      <p:sp>
        <p:nvSpPr>
          <p:cNvPr id="56323" name="Rectangle 3"/>
          <p:cNvSpPr>
            <a:spLocks noGrp="1" noChangeArrowheads="1"/>
          </p:cNvSpPr>
          <p:nvPr>
            <p:ph type="body" idx="4294967295"/>
          </p:nvPr>
        </p:nvSpPr>
        <p:spPr>
          <a:xfrm>
            <a:off x="250825" y="1844823"/>
            <a:ext cx="8763000" cy="4463901"/>
          </a:xfrm>
        </p:spPr>
        <p:txBody>
          <a:bodyPr/>
          <a:lstStyle/>
          <a:p>
            <a:r>
              <a:rPr lang="zh-CN" altLang="en-US" dirty="0" smtClean="0"/>
              <a:t>但是，宇宙复合时的</a:t>
            </a:r>
            <a:r>
              <a:rPr lang="en-US" altLang="zh-CN" dirty="0" smtClean="0"/>
              <a:t>1/100,000</a:t>
            </a:r>
            <a:r>
              <a:rPr lang="zh-CN" altLang="en-US" dirty="0" smtClean="0"/>
              <a:t>的涨落太小，不能解释今天的宇宙结构</a:t>
            </a:r>
          </a:p>
          <a:p>
            <a:pPr lvl="1"/>
            <a:r>
              <a:rPr lang="zh-CN" altLang="en-US" dirty="0" smtClean="0"/>
              <a:t>亮物质的引力不够强</a:t>
            </a:r>
          </a:p>
          <a:p>
            <a:r>
              <a:rPr lang="zh-CN" altLang="en-US" dirty="0" smtClean="0"/>
              <a:t>如要形成目前的结构，则要求复合期的亮物质团块密度必须大于平均密度的千分之几</a:t>
            </a:r>
          </a:p>
          <a:p>
            <a:r>
              <a:rPr lang="zh-CN" altLang="en-US" dirty="0" smtClean="0"/>
              <a:t>但，如此大的亮物质团块密度将会使得今天的</a:t>
            </a:r>
            <a:r>
              <a:rPr lang="en-US" altLang="zh-CN" dirty="0" smtClean="0"/>
              <a:t>CMB</a:t>
            </a:r>
            <a:r>
              <a:rPr lang="zh-CN" altLang="en-US" dirty="0" smtClean="0"/>
              <a:t>涨落是观测到的至少</a:t>
            </a:r>
            <a:r>
              <a:rPr lang="en-US" altLang="zh-CN" dirty="0" smtClean="0"/>
              <a:t>30</a:t>
            </a:r>
            <a:r>
              <a:rPr lang="zh-CN" altLang="en-US" dirty="0" smtClean="0"/>
              <a:t>倍</a:t>
            </a:r>
            <a:endParaRPr lang="en-US" altLang="zh-CN" dirty="0" smtClean="0"/>
          </a:p>
          <a:p>
            <a:r>
              <a:rPr lang="zh-CN" altLang="en-US" dirty="0" smtClean="0"/>
              <a:t>暗物质化解“宇宙危机”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58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p:txBody>
          <a:bodyPr/>
          <a:lstStyle/>
          <a:p>
            <a:pPr algn="ctr"/>
            <a:r>
              <a:rPr lang="zh-CN" altLang="en-US" sz="4400" smtClean="0"/>
              <a:t>结构因暗物质而形成</a:t>
            </a:r>
          </a:p>
        </p:txBody>
      </p:sp>
      <p:sp>
        <p:nvSpPr>
          <p:cNvPr id="59395" name="Rectangle 3"/>
          <p:cNvSpPr>
            <a:spLocks noGrp="1" noChangeArrowheads="1"/>
          </p:cNvSpPr>
          <p:nvPr>
            <p:ph type="body" idx="4294967295"/>
          </p:nvPr>
        </p:nvSpPr>
        <p:spPr>
          <a:xfrm>
            <a:off x="250825" y="2132856"/>
            <a:ext cx="2160588" cy="1944216"/>
          </a:xfrm>
        </p:spPr>
        <p:txBody>
          <a:bodyPr/>
          <a:lstStyle/>
          <a:p>
            <a:r>
              <a:rPr lang="zh-CN" altLang="en-US" dirty="0" smtClean="0"/>
              <a:t>暗物质不与电磁辐射作用</a:t>
            </a:r>
            <a:endParaRPr lang="en-US" altLang="zh-CN" dirty="0" smtClean="0"/>
          </a:p>
        </p:txBody>
      </p:sp>
      <p:pic>
        <p:nvPicPr>
          <p:cNvPr id="59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196975"/>
            <a:ext cx="6659562" cy="524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a:spLocks noChangeArrowheads="1"/>
          </p:cNvSpPr>
          <p:nvPr/>
        </p:nvSpPr>
        <p:spPr bwMode="auto">
          <a:xfrm>
            <a:off x="7272338" y="1773238"/>
            <a:ext cx="187166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FF0000"/>
                </a:solidFill>
                <a:latin typeface="Times New Roman" panose="02020603050405020304" pitchFamily="18" charset="0"/>
                <a:ea typeface="华文行楷" panose="02010800040101010101" pitchFamily="2" charset="-122"/>
              </a:rPr>
              <a:t>暗物质团块依旧</a:t>
            </a:r>
          </a:p>
        </p:txBody>
      </p:sp>
      <p:sp>
        <p:nvSpPr>
          <p:cNvPr id="3" name="文本框 2"/>
          <p:cNvSpPr txBox="1">
            <a:spLocks noChangeArrowheads="1"/>
          </p:cNvSpPr>
          <p:nvPr/>
        </p:nvSpPr>
        <p:spPr bwMode="auto">
          <a:xfrm>
            <a:off x="6896100" y="4724400"/>
            <a:ext cx="22685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00FF00"/>
                </a:solidFill>
                <a:latin typeface="Times New Roman" panose="02020603050405020304" pitchFamily="18" charset="0"/>
                <a:ea typeface="华文行楷" panose="02010800040101010101" pitchFamily="2" charset="-122"/>
              </a:rPr>
              <a:t>辐射</a:t>
            </a:r>
            <a:r>
              <a:rPr lang="en-US" altLang="zh-CN" dirty="0">
                <a:solidFill>
                  <a:srgbClr val="00FF00"/>
                </a:solidFill>
                <a:latin typeface="Times New Roman" panose="02020603050405020304" pitchFamily="18" charset="0"/>
                <a:ea typeface="华文行楷" panose="02010800040101010101" pitchFamily="2" charset="-122"/>
              </a:rPr>
              <a:t>=CMB</a:t>
            </a:r>
            <a:r>
              <a:rPr lang="zh-CN" altLang="en-US" dirty="0">
                <a:solidFill>
                  <a:srgbClr val="00FF00"/>
                </a:solidFill>
                <a:latin typeface="Times New Roman" panose="02020603050405020304" pitchFamily="18" charset="0"/>
                <a:ea typeface="华文行楷" panose="02010800040101010101" pitchFamily="2" charset="-122"/>
              </a:rPr>
              <a:t>与亮物质团块显著降低</a:t>
            </a:r>
          </a:p>
        </p:txBody>
      </p:sp>
      <p:sp>
        <p:nvSpPr>
          <p:cNvPr id="7" name="文本框 6"/>
          <p:cNvSpPr txBox="1"/>
          <p:nvPr/>
        </p:nvSpPr>
        <p:spPr>
          <a:xfrm>
            <a:off x="4464558" y="1252312"/>
            <a:ext cx="2699321" cy="1569660"/>
          </a:xfrm>
          <a:prstGeom prst="rect">
            <a:avLst/>
          </a:prstGeom>
          <a:noFill/>
        </p:spPr>
        <p:txBody>
          <a:bodyPr wrap="square" rtlCol="0">
            <a:spAutoFit/>
          </a:bodyPr>
          <a:lstStyle/>
          <a:p>
            <a:r>
              <a:rPr lang="zh-CN" altLang="en-US" dirty="0">
                <a:solidFill>
                  <a:srgbClr val="00FF00"/>
                </a:solidFill>
              </a:rPr>
              <a:t>随着宇宙膨胀，辐射压平滑亮物质</a:t>
            </a:r>
            <a:r>
              <a:rPr lang="zh-CN" altLang="en-US" dirty="0" smtClean="0">
                <a:solidFill>
                  <a:srgbClr val="00FF00"/>
                </a:solidFill>
              </a:rPr>
              <a:t>团块</a:t>
            </a:r>
            <a:endParaRPr lang="en-US" altLang="zh-CN" dirty="0">
              <a:solidFill>
                <a:srgbClr val="00FF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r>
              <a:rPr lang="zh-CN" altLang="en-US" sz="4400" smtClean="0"/>
              <a:t>教材学习</a:t>
            </a:r>
          </a:p>
        </p:txBody>
      </p:sp>
      <p:sp>
        <p:nvSpPr>
          <p:cNvPr id="10243" name="Rectangle 3"/>
          <p:cNvSpPr>
            <a:spLocks noGrp="1" noChangeArrowheads="1"/>
          </p:cNvSpPr>
          <p:nvPr>
            <p:ph type="body" idx="4294967295"/>
          </p:nvPr>
        </p:nvSpPr>
        <p:spPr>
          <a:xfrm>
            <a:off x="250825" y="1557338"/>
            <a:ext cx="8763000" cy="2951162"/>
          </a:xfrm>
        </p:spPr>
        <p:txBody>
          <a:bodyPr/>
          <a:lstStyle/>
          <a:p>
            <a:r>
              <a:rPr lang="en-US" altLang="zh-CN" smtClean="0"/>
              <a:t>Chapter 23      Large-Scale Structure in the Universe</a:t>
            </a:r>
          </a:p>
          <a:p>
            <a:endParaRPr lang="en-US" altLang="zh-CN" smtClean="0"/>
          </a:p>
          <a:p>
            <a:r>
              <a:rPr lang="en-US" altLang="zh-CN" smtClean="0"/>
              <a:t>Chapter 21.5   The Milky Way Offers Clues about How Galaxies Form</a:t>
            </a:r>
            <a:endParaRPr lang="zh-CN" altLang="en-US" smtClean="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p:txBody>
          <a:bodyPr/>
          <a:lstStyle/>
          <a:p>
            <a:r>
              <a:rPr lang="zh-CN" altLang="en-US" sz="4000" smtClean="0"/>
              <a:t>结构形成的细节与暗物质性质有关</a:t>
            </a:r>
          </a:p>
        </p:txBody>
      </p:sp>
      <p:sp>
        <p:nvSpPr>
          <p:cNvPr id="60419" name="Rectangle 3"/>
          <p:cNvSpPr>
            <a:spLocks noGrp="1" noChangeArrowheads="1"/>
          </p:cNvSpPr>
          <p:nvPr>
            <p:ph type="body" idx="4294967295"/>
          </p:nvPr>
        </p:nvSpPr>
        <p:spPr>
          <a:xfrm>
            <a:off x="250825" y="1125538"/>
            <a:ext cx="8763000" cy="5040312"/>
          </a:xfrm>
        </p:spPr>
        <p:txBody>
          <a:bodyPr/>
          <a:lstStyle/>
          <a:p>
            <a:r>
              <a:rPr lang="zh-CN" altLang="en-US" dirty="0" smtClean="0"/>
              <a:t>冷暗物质：未知基本粒子，质量大而运动慢</a:t>
            </a:r>
          </a:p>
          <a:p>
            <a:pPr lvl="1"/>
            <a:r>
              <a:rPr lang="zh-CN" altLang="en-US" dirty="0" smtClean="0"/>
              <a:t>轴子、光微子 </a:t>
            </a:r>
            <a:r>
              <a:rPr lang="en-US" altLang="zh-CN" dirty="0" smtClean="0"/>
              <a:t>[~10,000</a:t>
            </a:r>
            <a:r>
              <a:rPr lang="zh-CN" altLang="en-US" dirty="0" smtClean="0"/>
              <a:t>倍质子质量</a:t>
            </a:r>
            <a:r>
              <a:rPr lang="en-US" altLang="zh-CN" dirty="0" smtClean="0"/>
              <a:t>]</a:t>
            </a:r>
          </a:p>
          <a:p>
            <a:pPr lvl="1"/>
            <a:r>
              <a:rPr lang="zh-CN" altLang="en-US" dirty="0" smtClean="0"/>
              <a:t>粒子加速器：产生冷暗物质粒子</a:t>
            </a:r>
          </a:p>
          <a:p>
            <a:pPr lvl="1"/>
            <a:r>
              <a:rPr lang="zh-CN" altLang="en-US" dirty="0" smtClean="0"/>
              <a:t>天文观测：银河系暗物质晕中的轴子、光微子</a:t>
            </a:r>
          </a:p>
          <a:p>
            <a:r>
              <a:rPr lang="zh-CN" altLang="en-US" dirty="0" smtClean="0"/>
              <a:t>热暗物质：粒子因质量轻而运动快</a:t>
            </a:r>
          </a:p>
          <a:p>
            <a:pPr lvl="1"/>
            <a:r>
              <a:rPr lang="zh-CN" altLang="en-US" dirty="0" smtClean="0"/>
              <a:t>中微子：质量</a:t>
            </a:r>
            <a:r>
              <a:rPr lang="en-US" altLang="zh-CN" dirty="0" smtClean="0"/>
              <a:t>~</a:t>
            </a:r>
            <a:r>
              <a:rPr lang="zh-CN" altLang="en-US" dirty="0" smtClean="0"/>
              <a:t>电子的百万分之几，仅占宇宙质量的百分之几</a:t>
            </a:r>
          </a:p>
          <a:p>
            <a:r>
              <a:rPr lang="zh-CN" altLang="en-US" dirty="0" smtClean="0"/>
              <a:t>热与冷暗物质共同形成超星系团结构</a:t>
            </a:r>
            <a:endParaRPr lang="en-US" altLang="zh-CN" dirty="0" smtClean="0"/>
          </a:p>
          <a:p>
            <a:r>
              <a:rPr lang="zh-CN" altLang="en-US" dirty="0" smtClean="0"/>
              <a:t>（温暗物质）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p:txBody>
          <a:bodyPr/>
          <a:lstStyle/>
          <a:p>
            <a:pPr algn="l"/>
            <a:r>
              <a:rPr lang="zh-CN" altLang="en-US" sz="4400" smtClean="0"/>
              <a:t>冷暗物质形成星系</a:t>
            </a:r>
          </a:p>
        </p:txBody>
      </p:sp>
      <p:sp>
        <p:nvSpPr>
          <p:cNvPr id="63491" name="Rectangle 3"/>
          <p:cNvSpPr>
            <a:spLocks noGrp="1" noChangeArrowheads="1"/>
          </p:cNvSpPr>
          <p:nvPr>
            <p:ph type="body" idx="4294967295"/>
          </p:nvPr>
        </p:nvSpPr>
        <p:spPr>
          <a:xfrm>
            <a:off x="179388" y="1268413"/>
            <a:ext cx="2520950" cy="5040312"/>
          </a:xfrm>
        </p:spPr>
        <p:txBody>
          <a:bodyPr/>
          <a:lstStyle/>
          <a:p>
            <a:pPr>
              <a:lnSpc>
                <a:spcPct val="90000"/>
              </a:lnSpc>
            </a:pPr>
            <a:endParaRPr lang="zh-CN" altLang="en-US" dirty="0" smtClean="0"/>
          </a:p>
        </p:txBody>
      </p:sp>
      <p:pic>
        <p:nvPicPr>
          <p:cNvPr id="63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944563"/>
            <a:ext cx="6588125" cy="591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3" name="文本框 1"/>
          <p:cNvSpPr txBox="1">
            <a:spLocks noChangeArrowheads="1"/>
          </p:cNvSpPr>
          <p:nvPr/>
        </p:nvSpPr>
        <p:spPr bwMode="auto">
          <a:xfrm>
            <a:off x="2495921" y="1655983"/>
            <a:ext cx="237626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rPr>
              <a:t>复合</a:t>
            </a:r>
            <a:r>
              <a:rPr kumimoji="0" lang="zh-CN" altLang="en-US" sz="2800" b="0" i="0" u="none" strike="noStrike" kern="1200" cap="none" spc="0" normalizeH="0" baseline="0" noProof="0" dirty="0" smtClean="0">
                <a:ln>
                  <a:noFill/>
                </a:ln>
                <a:solidFill>
                  <a:srgbClr val="00FF00"/>
                </a:solidFill>
                <a:effectLst/>
                <a:uLnTx/>
                <a:uFillTx/>
                <a:latin typeface="Times New Roman" panose="02020603050405020304" pitchFamily="18" charset="0"/>
                <a:ea typeface="华文行楷" panose="02010800040101010101" pitchFamily="2" charset="-122"/>
                <a:cs typeface="+mn-cs"/>
              </a:rPr>
              <a:t>期，暗物质团块存在于均匀的亮物质与辐射背景中</a:t>
            </a:r>
            <a:endParaRPr kumimoji="0" lang="zh-CN" altLang="en-US" sz="28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endParaRPr>
          </a:p>
        </p:txBody>
      </p:sp>
      <p:sp>
        <p:nvSpPr>
          <p:cNvPr id="63494" name="文本框 2"/>
          <p:cNvSpPr txBox="1">
            <a:spLocks noChangeArrowheads="1"/>
          </p:cNvSpPr>
          <p:nvPr/>
        </p:nvSpPr>
        <p:spPr bwMode="auto">
          <a:xfrm>
            <a:off x="4572000" y="1897632"/>
            <a:ext cx="218046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00FF00"/>
                </a:solidFill>
                <a:effectLst/>
                <a:uLnTx/>
                <a:uFillTx/>
                <a:latin typeface="Times New Roman" panose="02020603050405020304" pitchFamily="18" charset="0"/>
                <a:ea typeface="华文行楷" panose="02010800040101010101" pitchFamily="2" charset="-122"/>
                <a:cs typeface="+mn-cs"/>
              </a:rPr>
              <a:t>几百万年后，引力减缓暗物质团块膨胀</a:t>
            </a:r>
            <a:endParaRPr kumimoji="0" lang="zh-CN" altLang="en-US" sz="28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endParaRPr>
          </a:p>
        </p:txBody>
      </p:sp>
      <p:sp>
        <p:nvSpPr>
          <p:cNvPr id="63495" name="文本框 3"/>
          <p:cNvSpPr txBox="1">
            <a:spLocks noChangeArrowheads="1"/>
          </p:cNvSpPr>
          <p:nvPr/>
        </p:nvSpPr>
        <p:spPr bwMode="auto">
          <a:xfrm>
            <a:off x="6370383" y="2341563"/>
            <a:ext cx="268268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00FF00"/>
                </a:solidFill>
                <a:effectLst/>
                <a:uLnTx/>
                <a:uFillTx/>
                <a:latin typeface="Times New Roman" panose="02020603050405020304" pitchFamily="18" charset="0"/>
                <a:ea typeface="华文行楷" panose="02010800040101010101" pitchFamily="2" charset="-122"/>
                <a:cs typeface="+mn-cs"/>
              </a:rPr>
              <a:t>几亿年后后，暗物质团块达到最大尺度，亮物质被拉进来</a:t>
            </a:r>
            <a:endParaRPr kumimoji="0" lang="zh-CN" altLang="en-US" sz="28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endParaRPr>
          </a:p>
        </p:txBody>
      </p:sp>
      <p:sp>
        <p:nvSpPr>
          <p:cNvPr id="63496" name="文本框 4"/>
          <p:cNvSpPr txBox="1">
            <a:spLocks noChangeArrowheads="1"/>
          </p:cNvSpPr>
          <p:nvPr/>
        </p:nvSpPr>
        <p:spPr bwMode="auto">
          <a:xfrm>
            <a:off x="6710362" y="4725144"/>
            <a:ext cx="21272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rgbClr val="00FF00"/>
                </a:solidFill>
                <a:effectLst/>
                <a:uLnTx/>
                <a:uFillTx/>
                <a:latin typeface="Times New Roman" panose="02020603050405020304" pitchFamily="18" charset="0"/>
                <a:ea typeface="华文行楷" panose="02010800040101010101" pitchFamily="2" charset="-122"/>
                <a:cs typeface="+mn-cs"/>
              </a:rPr>
              <a:t>亮暗物质一起坍缩，直至暗物质</a:t>
            </a:r>
            <a:r>
              <a:rPr kumimoji="0" lang="zh-CN" altLang="en-US" sz="28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rPr>
              <a:t>停止坍缩</a:t>
            </a:r>
          </a:p>
        </p:txBody>
      </p:sp>
      <p:sp>
        <p:nvSpPr>
          <p:cNvPr id="63497" name="文本框 5"/>
          <p:cNvSpPr txBox="1">
            <a:spLocks noChangeArrowheads="1"/>
          </p:cNvSpPr>
          <p:nvPr/>
        </p:nvSpPr>
        <p:spPr bwMode="auto">
          <a:xfrm>
            <a:off x="2722988" y="5633085"/>
            <a:ext cx="20740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rPr>
              <a:t>亮物质先小结构，后并合为</a:t>
            </a:r>
            <a:endParaRPr kumimoji="0" lang="en-US" altLang="zh-CN" sz="24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rPr>
              <a:t>星系</a:t>
            </a:r>
          </a:p>
        </p:txBody>
      </p:sp>
      <p:sp>
        <p:nvSpPr>
          <p:cNvPr id="2" name="文本框 1"/>
          <p:cNvSpPr txBox="1"/>
          <p:nvPr/>
        </p:nvSpPr>
        <p:spPr>
          <a:xfrm>
            <a:off x="4774359" y="5473610"/>
            <a:ext cx="1798384"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smtClean="0">
                <a:ln>
                  <a:noFill/>
                </a:ln>
                <a:solidFill>
                  <a:srgbClr val="00FF00"/>
                </a:solidFill>
                <a:effectLst/>
                <a:uLnTx/>
                <a:uFillTx/>
                <a:latin typeface="Times New Roman" panose="02020603050405020304" pitchFamily="18" charset="0"/>
                <a:ea typeface="华文行楷" panose="02010800040101010101" pitchFamily="2" charset="-122"/>
                <a:cs typeface="+mn-cs"/>
              </a:rPr>
              <a:t>因辐射而冷却，亮物质持续坍缩</a:t>
            </a:r>
            <a:endParaRPr kumimoji="0" lang="zh-CN" altLang="en-US" sz="2400" b="0" i="0" u="none" strike="noStrike" kern="1200" cap="none" spc="0" normalizeH="0" baseline="0" noProof="0" dirty="0">
              <a:ln>
                <a:noFill/>
              </a:ln>
              <a:solidFill>
                <a:srgbClr val="00FF00"/>
              </a:solidFill>
              <a:effectLst/>
              <a:uLnTx/>
              <a:uFillTx/>
              <a:latin typeface="Times New Roman" panose="02020603050405020304" pitchFamily="18" charset="0"/>
              <a:ea typeface="华文行楷" panose="02010800040101010101" pitchFamily="2" charset="-122"/>
              <a:cs typeface="+mn-cs"/>
            </a:endParaRPr>
          </a:p>
        </p:txBody>
      </p:sp>
    </p:spTree>
    <p:extLst>
      <p:ext uri="{BB962C8B-B14F-4D97-AF65-F5344CB8AC3E}">
        <p14:creationId xmlns:p14="http://schemas.microsoft.com/office/powerpoint/2010/main" val="23328351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暗物质</a:t>
            </a:r>
            <a:r>
              <a:rPr lang="zh-CN" altLang="en-US" dirty="0" smtClean="0"/>
              <a:t>晕与旋涡星系</a:t>
            </a:r>
            <a:endParaRPr lang="zh-CN" altLang="en-US" dirty="0"/>
          </a:p>
        </p:txBody>
      </p:sp>
      <p:sp>
        <p:nvSpPr>
          <p:cNvPr id="3" name="内容占位符 2"/>
          <p:cNvSpPr>
            <a:spLocks noGrp="1"/>
          </p:cNvSpPr>
          <p:nvPr>
            <p:ph idx="1"/>
          </p:nvPr>
        </p:nvSpPr>
        <p:spPr>
          <a:xfrm>
            <a:off x="250825" y="1340768"/>
            <a:ext cx="8763000" cy="4825082"/>
          </a:xfrm>
        </p:spPr>
        <p:txBody>
          <a:bodyPr/>
          <a:lstStyle/>
          <a:p>
            <a:r>
              <a:rPr lang="zh-CN" altLang="en-US" dirty="0"/>
              <a:t>亮物质因辐射冷却，凝聚于暗物质晕的中心</a:t>
            </a:r>
          </a:p>
          <a:p>
            <a:endParaRPr lang="en-US" altLang="zh-CN" dirty="0" smtClean="0"/>
          </a:p>
          <a:p>
            <a:r>
              <a:rPr lang="zh-CN" altLang="en-US" dirty="0" smtClean="0"/>
              <a:t>因</a:t>
            </a:r>
            <a:r>
              <a:rPr lang="zh-CN" altLang="en-US" dirty="0"/>
              <a:t>轻微自转（源自引力、压力波）而形成旋涡星系的盘</a:t>
            </a:r>
          </a:p>
          <a:p>
            <a:endParaRPr lang="en-US" altLang="zh-CN" dirty="0" smtClean="0"/>
          </a:p>
          <a:p>
            <a:r>
              <a:rPr lang="zh-CN" altLang="en-US" smtClean="0"/>
              <a:t>（旋涡星系</a:t>
            </a:r>
            <a:r>
              <a:rPr lang="zh-CN" altLang="en-US" dirty="0" smtClean="0"/>
              <a:t>的并合，</a:t>
            </a:r>
            <a:r>
              <a:rPr lang="zh-CN" altLang="en-US" smtClean="0"/>
              <a:t>形成椭圆星系）</a:t>
            </a:r>
            <a:endParaRPr lang="zh-CN" altLang="en-US" dirty="0"/>
          </a:p>
        </p:txBody>
      </p:sp>
    </p:spTree>
    <p:extLst>
      <p:ext uri="{BB962C8B-B14F-4D97-AF65-F5344CB8AC3E}">
        <p14:creationId xmlns:p14="http://schemas.microsoft.com/office/powerpoint/2010/main" val="22218638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pPr algn="ctr"/>
            <a:r>
              <a:rPr lang="en-US" altLang="zh-CN" smtClean="0">
                <a:latin typeface="Arial" panose="020B0604020202020204" pitchFamily="34" charset="0"/>
              </a:rPr>
              <a:t>3</a:t>
            </a:r>
            <a:r>
              <a:rPr lang="zh-CN" altLang="en-US" smtClean="0">
                <a:latin typeface="Arial" panose="020B0604020202020204" pitchFamily="34" charset="0"/>
              </a:rPr>
              <a:t>、第一缕星光</a:t>
            </a:r>
          </a:p>
        </p:txBody>
      </p:sp>
      <p:sp>
        <p:nvSpPr>
          <p:cNvPr id="240643" name="Rectangle 3"/>
          <p:cNvSpPr>
            <a:spLocks noGrp="1" noChangeArrowheads="1"/>
          </p:cNvSpPr>
          <p:nvPr>
            <p:ph type="body" idx="4294967295"/>
          </p:nvPr>
        </p:nvSpPr>
        <p:spPr>
          <a:xfrm>
            <a:off x="250825" y="1196975"/>
            <a:ext cx="8763000" cy="4968875"/>
          </a:xfrm>
        </p:spPr>
        <p:txBody>
          <a:bodyPr/>
          <a:lstStyle/>
          <a:p>
            <a:pPr>
              <a:lnSpc>
                <a:spcPct val="90000"/>
              </a:lnSpc>
            </a:pPr>
            <a:r>
              <a:rPr lang="zh-CN" altLang="en-US" dirty="0" smtClean="0"/>
              <a:t>宇宙</a:t>
            </a:r>
            <a:r>
              <a:rPr lang="en-US" altLang="zh-CN" dirty="0" smtClean="0"/>
              <a:t>~38</a:t>
            </a:r>
            <a:r>
              <a:rPr lang="zh-CN" altLang="en-US" dirty="0" smtClean="0"/>
              <a:t>万岁</a:t>
            </a:r>
            <a:r>
              <a:rPr lang="en-US" altLang="zh-CN" dirty="0" smtClean="0"/>
              <a:t>[z~1100]</a:t>
            </a:r>
            <a:r>
              <a:rPr lang="zh-CN" altLang="en-US" dirty="0" smtClean="0"/>
              <a:t>，宇宙复合，</a:t>
            </a:r>
            <a:r>
              <a:rPr lang="en-US" altLang="zh-CN" dirty="0" smtClean="0"/>
              <a:t>CMB</a:t>
            </a:r>
            <a:r>
              <a:rPr lang="zh-CN" altLang="en-US" dirty="0" smtClean="0"/>
              <a:t>可观测</a:t>
            </a:r>
          </a:p>
          <a:p>
            <a:pPr>
              <a:lnSpc>
                <a:spcPct val="90000"/>
              </a:lnSpc>
            </a:pPr>
            <a:r>
              <a:rPr lang="zh-CN" altLang="en-US" dirty="0" smtClean="0"/>
              <a:t>黑暗期</a:t>
            </a:r>
            <a:r>
              <a:rPr lang="en-US" altLang="zh-CN" dirty="0" smtClean="0"/>
              <a:t>[2-6</a:t>
            </a:r>
            <a:r>
              <a:rPr lang="zh-CN" altLang="en-US" dirty="0" smtClean="0"/>
              <a:t>亿年</a:t>
            </a:r>
            <a:r>
              <a:rPr lang="en-US" altLang="zh-CN" dirty="0" smtClean="0"/>
              <a:t>,z~20-8.5]</a:t>
            </a:r>
            <a:r>
              <a:rPr lang="zh-CN" altLang="en-US" dirty="0" smtClean="0"/>
              <a:t>：</a:t>
            </a:r>
            <a:r>
              <a:rPr lang="en-US" altLang="zh-CN" dirty="0" smtClean="0"/>
              <a:t>CMB+</a:t>
            </a:r>
            <a:r>
              <a:rPr lang="zh-CN" altLang="en-US" dirty="0" smtClean="0"/>
              <a:t>中性氢</a:t>
            </a:r>
            <a:r>
              <a:rPr lang="en-US" altLang="zh-CN" dirty="0" smtClean="0"/>
              <a:t>21</a:t>
            </a:r>
            <a:r>
              <a:rPr lang="zh-CN" altLang="en-US" dirty="0" smtClean="0"/>
              <a:t>厘米辐射，无星光，第一代恒星开始形成</a:t>
            </a:r>
          </a:p>
          <a:p>
            <a:pPr>
              <a:lnSpc>
                <a:spcPct val="90000"/>
              </a:lnSpc>
            </a:pPr>
            <a:r>
              <a:rPr lang="zh-CN" altLang="en-US" dirty="0" smtClean="0"/>
              <a:t>再电离开始</a:t>
            </a:r>
            <a:r>
              <a:rPr lang="en-US" altLang="zh-CN" dirty="0" smtClean="0"/>
              <a:t>[2.7-4.8</a:t>
            </a:r>
            <a:r>
              <a:rPr lang="zh-CN" altLang="en-US" dirty="0" smtClean="0"/>
              <a:t>亿年</a:t>
            </a:r>
            <a:r>
              <a:rPr lang="en-US" altLang="zh-CN" dirty="0" smtClean="0"/>
              <a:t>,z~15-10]</a:t>
            </a:r>
            <a:r>
              <a:rPr lang="zh-CN" altLang="en-US" dirty="0" smtClean="0"/>
              <a:t>：第一代恒星紫外光子电离中性氢，随后氢开始辐射可见光</a:t>
            </a:r>
            <a:r>
              <a:rPr lang="en-US" altLang="zh-CN" dirty="0" smtClean="0"/>
              <a:t> </a:t>
            </a:r>
          </a:p>
          <a:p>
            <a:pPr>
              <a:lnSpc>
                <a:spcPct val="90000"/>
              </a:lnSpc>
            </a:pPr>
            <a:r>
              <a:rPr lang="zh-CN" altLang="en-US" dirty="0" smtClean="0"/>
              <a:t>再电离结束</a:t>
            </a:r>
            <a:r>
              <a:rPr lang="en-US" altLang="zh-CN" dirty="0" smtClean="0"/>
              <a:t>[7.5-9</a:t>
            </a:r>
            <a:r>
              <a:rPr lang="zh-CN" altLang="en-US" dirty="0" smtClean="0"/>
              <a:t>亿年</a:t>
            </a:r>
            <a:r>
              <a:rPr lang="en-US" altLang="zh-CN" dirty="0" smtClean="0"/>
              <a:t>,z~7-6]</a:t>
            </a:r>
            <a:r>
              <a:rPr lang="zh-CN" altLang="en-US" dirty="0" smtClean="0"/>
              <a:t>：第一代低光度星系中的恒星辐射、恒星继续形成、第一代超大质量黑洞吸积辐射</a:t>
            </a:r>
            <a:endParaRPr lang="en-US" altLang="zh-CN"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6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6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06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06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pPr algn="ctr"/>
            <a:r>
              <a:rPr lang="zh-CN" altLang="en-US" sz="4000" smtClean="0"/>
              <a:t>高红移天体揭示早期宇宙的面纱</a:t>
            </a:r>
          </a:p>
        </p:txBody>
      </p:sp>
      <p:sp>
        <p:nvSpPr>
          <p:cNvPr id="67587" name="Rectangle 3"/>
          <p:cNvSpPr>
            <a:spLocks noGrp="1" noChangeArrowheads="1"/>
          </p:cNvSpPr>
          <p:nvPr>
            <p:ph type="body" idx="4294967295"/>
          </p:nvPr>
        </p:nvSpPr>
        <p:spPr>
          <a:xfrm>
            <a:off x="250825" y="1484313"/>
            <a:ext cx="8763000" cy="4681537"/>
          </a:xfrm>
        </p:spPr>
        <p:txBody>
          <a:bodyPr/>
          <a:lstStyle/>
          <a:p>
            <a:r>
              <a:rPr lang="en-US" altLang="zh-CN" dirty="0" smtClean="0"/>
              <a:t>z=8</a:t>
            </a:r>
            <a:r>
              <a:rPr lang="zh-CN" altLang="en-US" dirty="0" smtClean="0"/>
              <a:t>的</a:t>
            </a:r>
            <a:r>
              <a:rPr lang="en-US" altLang="zh-CN" dirty="0" smtClean="0"/>
              <a:t>GRB</a:t>
            </a:r>
            <a:r>
              <a:rPr lang="zh-CN" altLang="en-US" dirty="0" smtClean="0"/>
              <a:t>：宇宙</a:t>
            </a:r>
            <a:r>
              <a:rPr lang="en-US" altLang="zh-CN" dirty="0" smtClean="0"/>
              <a:t>6.5</a:t>
            </a:r>
            <a:r>
              <a:rPr lang="zh-CN" altLang="en-US" dirty="0" smtClean="0"/>
              <a:t>亿岁时已有大质量恒星爆炸</a:t>
            </a:r>
          </a:p>
          <a:p>
            <a:endParaRPr lang="en-US" altLang="zh-CN" dirty="0" smtClean="0"/>
          </a:p>
          <a:p>
            <a:r>
              <a:rPr lang="en-US" altLang="zh-CN" dirty="0" smtClean="0"/>
              <a:t>z=7</a:t>
            </a:r>
            <a:r>
              <a:rPr lang="zh-CN" altLang="en-US" dirty="0" smtClean="0"/>
              <a:t>的类星体：宇宙</a:t>
            </a:r>
            <a:r>
              <a:rPr lang="en-US" altLang="zh-CN" dirty="0" smtClean="0"/>
              <a:t>7.5</a:t>
            </a:r>
            <a:r>
              <a:rPr lang="zh-CN" altLang="en-US" dirty="0" smtClean="0"/>
              <a:t>亿岁时已存在超大质量黑洞</a:t>
            </a:r>
          </a:p>
          <a:p>
            <a:endParaRPr lang="zh-CN" altLang="en-US" dirty="0" smtClean="0"/>
          </a:p>
          <a:p>
            <a:r>
              <a:rPr lang="zh-CN" altLang="en-US" dirty="0" smtClean="0"/>
              <a:t>可期待的趋势：观测到的红移越来越高</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p:txBody>
          <a:bodyPr/>
          <a:lstStyle/>
          <a:p>
            <a:pPr algn="ctr"/>
            <a:r>
              <a:rPr lang="zh-CN" altLang="en-US" sz="4400" smtClean="0"/>
              <a:t>“真”第一代恒星</a:t>
            </a:r>
          </a:p>
        </p:txBody>
      </p:sp>
      <p:sp>
        <p:nvSpPr>
          <p:cNvPr id="69635" name="Rectangle 3"/>
          <p:cNvSpPr>
            <a:spLocks noGrp="1" noChangeArrowheads="1"/>
          </p:cNvSpPr>
          <p:nvPr>
            <p:ph type="body" idx="4294967295"/>
          </p:nvPr>
        </p:nvSpPr>
        <p:spPr>
          <a:xfrm>
            <a:off x="250825" y="1196975"/>
            <a:ext cx="8713788" cy="1800225"/>
          </a:xfrm>
        </p:spPr>
        <p:txBody>
          <a:bodyPr/>
          <a:lstStyle/>
          <a:p>
            <a:r>
              <a:rPr lang="zh-CN" altLang="en-US" smtClean="0"/>
              <a:t>第一代恒星必须仅含有宇宙原初元素：氢、氦、微量锂</a:t>
            </a:r>
          </a:p>
          <a:p>
            <a:r>
              <a:rPr lang="zh-CN" altLang="en-US" smtClean="0"/>
              <a:t>还未观测到！</a:t>
            </a:r>
          </a:p>
        </p:txBody>
      </p:sp>
      <p:pic>
        <p:nvPicPr>
          <p:cNvPr id="69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213100"/>
            <a:ext cx="3924300"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7" name="Text Box 5"/>
          <p:cNvSpPr txBox="1">
            <a:spLocks noChangeArrowheads="1"/>
          </p:cNvSpPr>
          <p:nvPr/>
        </p:nvSpPr>
        <p:spPr bwMode="auto">
          <a:xfrm>
            <a:off x="4787900" y="2924175"/>
            <a:ext cx="3995738"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rPr>
              <a:t>计算机模拟“第一代”恒星（宇宙几亿岁时）基于</a:t>
            </a:r>
          </a:p>
          <a:p>
            <a:pPr>
              <a:spcBef>
                <a:spcPct val="50000"/>
              </a:spcBef>
              <a:buFontTx/>
              <a:buNone/>
            </a:pPr>
            <a:r>
              <a:rPr lang="zh-CN" altLang="en-US" dirty="0">
                <a:latin typeface="Times New Roman" panose="02020603050405020304" pitchFamily="18" charset="0"/>
              </a:rPr>
              <a:t>早期宇宙参数 </a:t>
            </a:r>
            <a:r>
              <a:rPr lang="en-US" altLang="zh-CN" dirty="0">
                <a:latin typeface="Times New Roman" panose="02020603050405020304" pitchFamily="18" charset="0"/>
              </a:rPr>
              <a:t>+ </a:t>
            </a:r>
            <a:r>
              <a:rPr lang="zh-CN" altLang="en-US" dirty="0">
                <a:latin typeface="Times New Roman" panose="02020603050405020304" pitchFamily="18" charset="0"/>
              </a:rPr>
              <a:t>银晕中最低含量重元素恒星的数据</a:t>
            </a:r>
          </a:p>
        </p:txBody>
      </p:sp>
      <p:sp>
        <p:nvSpPr>
          <p:cNvPr id="69638" name="Text Box 6"/>
          <p:cNvSpPr txBox="1">
            <a:spLocks noChangeArrowheads="1"/>
          </p:cNvSpPr>
          <p:nvPr/>
        </p:nvSpPr>
        <p:spPr bwMode="auto">
          <a:xfrm>
            <a:off x="539750" y="5373688"/>
            <a:ext cx="2232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zh-CN" altLang="en-US">
                <a:latin typeface="Times New Roman" panose="02020603050405020304" pitchFamily="18" charset="0"/>
              </a:rPr>
              <a:t>暗物质微晕</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p:txBody>
          <a:bodyPr/>
          <a:lstStyle/>
          <a:p>
            <a:pPr algn="l"/>
            <a:r>
              <a:rPr lang="zh-CN" altLang="en-US" sz="4400" smtClean="0"/>
              <a:t>第一代恒星的形成</a:t>
            </a:r>
          </a:p>
        </p:txBody>
      </p:sp>
      <p:sp>
        <p:nvSpPr>
          <p:cNvPr id="71683" name="Rectangle 3"/>
          <p:cNvSpPr>
            <a:spLocks noGrp="1" noChangeArrowheads="1"/>
          </p:cNvSpPr>
          <p:nvPr>
            <p:ph type="body" idx="4294967295"/>
          </p:nvPr>
        </p:nvSpPr>
        <p:spPr>
          <a:xfrm>
            <a:off x="1115616" y="2132856"/>
            <a:ext cx="6480720" cy="2520280"/>
          </a:xfrm>
        </p:spPr>
        <p:txBody>
          <a:bodyPr/>
          <a:lstStyle/>
          <a:p>
            <a:r>
              <a:rPr lang="zh-CN" altLang="en-US" dirty="0" smtClean="0"/>
              <a:t>原初气体：无重元素，无尘埃，无冷而致密的分子云</a:t>
            </a:r>
            <a:endParaRPr lang="en-US" altLang="zh-CN" dirty="0" smtClean="0"/>
          </a:p>
          <a:p>
            <a:r>
              <a:rPr lang="zh-CN" altLang="en-US" dirty="0"/>
              <a:t>形成方式与后代不同</a:t>
            </a:r>
            <a:endParaRPr lang="en-US" altLang="zh-CN" dirty="0"/>
          </a:p>
          <a:p>
            <a:r>
              <a:rPr lang="zh-CN" altLang="en-US" dirty="0"/>
              <a:t>不能形成低质量</a:t>
            </a:r>
            <a:r>
              <a:rPr lang="zh-CN" altLang="en-US" dirty="0" smtClean="0"/>
              <a:t>恒星</a:t>
            </a:r>
            <a:endParaRPr lang="en-US" altLang="zh-CN" dirty="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p:txBody>
          <a:bodyPr/>
          <a:lstStyle/>
          <a:p>
            <a:r>
              <a:rPr lang="zh-CN" altLang="en-US" sz="4400" smtClean="0"/>
              <a:t>第一代恒星的形成：过程</a:t>
            </a:r>
          </a:p>
        </p:txBody>
      </p:sp>
      <p:sp>
        <p:nvSpPr>
          <p:cNvPr id="362499" name="Rectangle 3"/>
          <p:cNvSpPr>
            <a:spLocks noGrp="1" noChangeArrowheads="1"/>
          </p:cNvSpPr>
          <p:nvPr>
            <p:ph type="body" idx="4294967295"/>
          </p:nvPr>
        </p:nvSpPr>
        <p:spPr>
          <a:xfrm>
            <a:off x="250825" y="1196975"/>
            <a:ext cx="8763000" cy="4968875"/>
          </a:xfrm>
        </p:spPr>
        <p:txBody>
          <a:bodyPr/>
          <a:lstStyle/>
          <a:p>
            <a:r>
              <a:rPr lang="zh-CN" altLang="en-US" dirty="0" smtClean="0"/>
              <a:t>宇宙几亿岁</a:t>
            </a:r>
            <a:r>
              <a:rPr lang="en-US" altLang="zh-CN" dirty="0" smtClean="0"/>
              <a:t>[z~20-30]</a:t>
            </a:r>
            <a:r>
              <a:rPr lang="zh-CN" altLang="en-US" dirty="0" smtClean="0"/>
              <a:t>时，在暗物质晕  </a:t>
            </a:r>
            <a:r>
              <a:rPr lang="en-US" altLang="zh-CN" dirty="0" smtClean="0"/>
              <a:t>[0.5-1</a:t>
            </a:r>
            <a:r>
              <a:rPr lang="zh-CN" altLang="en-US" dirty="0" smtClean="0"/>
              <a:t>百万太阳质量、</a:t>
            </a:r>
            <a:r>
              <a:rPr lang="en-US" altLang="zh-CN" dirty="0" smtClean="0"/>
              <a:t>100pc</a:t>
            </a:r>
            <a:r>
              <a:rPr lang="zh-CN" altLang="en-US" dirty="0" smtClean="0"/>
              <a:t>大小</a:t>
            </a:r>
            <a:r>
              <a:rPr lang="en-US" altLang="zh-CN" dirty="0" smtClean="0"/>
              <a:t>]  </a:t>
            </a:r>
            <a:r>
              <a:rPr lang="zh-CN" altLang="en-US" dirty="0" smtClean="0"/>
              <a:t>中形成</a:t>
            </a:r>
          </a:p>
          <a:p>
            <a:r>
              <a:rPr lang="zh-CN" altLang="en-US" dirty="0" smtClean="0"/>
              <a:t>原初气体云：中性氢</a:t>
            </a:r>
          </a:p>
          <a:p>
            <a:r>
              <a:rPr lang="zh-CN" altLang="en-US" dirty="0" smtClean="0"/>
              <a:t>随后分子氢冷却气体云，由于压力降低而坍缩</a:t>
            </a:r>
          </a:p>
          <a:p>
            <a:r>
              <a:rPr lang="zh-CN" altLang="en-US" dirty="0" smtClean="0"/>
              <a:t>微小原恒星通过吸积气体长大成高质量热恒星</a:t>
            </a:r>
          </a:p>
          <a:p>
            <a:r>
              <a:rPr lang="zh-CN" altLang="en-US" dirty="0" smtClean="0"/>
              <a:t>单恒星：</a:t>
            </a:r>
            <a:r>
              <a:rPr lang="en-US" altLang="zh-CN" dirty="0" smtClean="0"/>
              <a:t>10-100</a:t>
            </a:r>
            <a:r>
              <a:rPr lang="zh-CN" altLang="en-US" dirty="0" smtClean="0"/>
              <a:t>多倍太阳质量</a:t>
            </a:r>
          </a:p>
          <a:p>
            <a:r>
              <a:rPr lang="zh-CN" altLang="en-US" dirty="0" smtClean="0"/>
              <a:t>双恒星：</a:t>
            </a:r>
            <a:r>
              <a:rPr lang="en-US" altLang="zh-CN" dirty="0" smtClean="0"/>
              <a:t>10-40</a:t>
            </a:r>
            <a:r>
              <a:rPr lang="zh-CN" altLang="en-US" dirty="0" smtClean="0"/>
              <a:t>倍太阳质量</a:t>
            </a:r>
          </a:p>
          <a:p>
            <a:r>
              <a:rPr lang="zh-CN" altLang="en-US" dirty="0" smtClean="0"/>
              <a:t>高光度，峰值辐射紫外光子，电离周边气体</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249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249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24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p:txBody>
          <a:bodyPr/>
          <a:lstStyle/>
          <a:p>
            <a:r>
              <a:rPr lang="zh-CN" altLang="en-US" sz="4400" smtClean="0"/>
              <a:t>第一代恒星的消亡：</a:t>
            </a:r>
            <a:r>
              <a:rPr lang="en-US" altLang="zh-CN" sz="4400" smtClean="0"/>
              <a:t>GRB</a:t>
            </a:r>
          </a:p>
        </p:txBody>
      </p:sp>
      <p:sp>
        <p:nvSpPr>
          <p:cNvPr id="75779" name="Rectangle 3"/>
          <p:cNvSpPr>
            <a:spLocks noGrp="1" noChangeArrowheads="1"/>
          </p:cNvSpPr>
          <p:nvPr>
            <p:ph type="body" idx="4294967295"/>
          </p:nvPr>
        </p:nvSpPr>
        <p:spPr>
          <a:xfrm>
            <a:off x="250825" y="1196975"/>
            <a:ext cx="4105275" cy="4968875"/>
          </a:xfrm>
        </p:spPr>
        <p:txBody>
          <a:bodyPr/>
          <a:lstStyle/>
          <a:p>
            <a:r>
              <a:rPr lang="zh-CN" altLang="en-US" dirty="0" smtClean="0"/>
              <a:t>主序寿命极短，</a:t>
            </a:r>
            <a:r>
              <a:rPr lang="en-US" altLang="zh-CN" dirty="0" smtClean="0"/>
              <a:t>&lt; 1</a:t>
            </a:r>
            <a:r>
              <a:rPr lang="zh-CN" altLang="en-US" dirty="0" smtClean="0"/>
              <a:t>千万年</a:t>
            </a:r>
          </a:p>
          <a:p>
            <a:r>
              <a:rPr lang="zh-CN" altLang="en-US" dirty="0" smtClean="0"/>
              <a:t>氢燃烧：非</a:t>
            </a:r>
            <a:r>
              <a:rPr lang="en-US" altLang="zh-CN" dirty="0" smtClean="0"/>
              <a:t>CNO</a:t>
            </a:r>
            <a:r>
              <a:rPr lang="zh-CN" altLang="en-US" dirty="0" smtClean="0"/>
              <a:t>循环</a:t>
            </a:r>
          </a:p>
          <a:p>
            <a:r>
              <a:rPr lang="zh-CN" altLang="en-US" dirty="0" smtClean="0"/>
              <a:t>超新星爆炸：抛射出重元素</a:t>
            </a:r>
          </a:p>
          <a:p>
            <a:r>
              <a:rPr lang="zh-CN" altLang="en-US" dirty="0" smtClean="0"/>
              <a:t>如果黑洞快速自转，可能产生极端高光度</a:t>
            </a:r>
            <a:r>
              <a:rPr lang="en-US" altLang="zh-CN" dirty="0" smtClean="0"/>
              <a:t>GRB</a:t>
            </a:r>
            <a:endParaRPr lang="zh-CN" altLang="en-US" dirty="0" smtClean="0"/>
          </a:p>
        </p:txBody>
      </p:sp>
      <p:pic>
        <p:nvPicPr>
          <p:cNvPr id="757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1916113"/>
            <a:ext cx="4716462"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81" name="Text Box 5"/>
          <p:cNvSpPr txBox="1">
            <a:spLocks noChangeArrowheads="1"/>
          </p:cNvSpPr>
          <p:nvPr/>
        </p:nvSpPr>
        <p:spPr bwMode="auto">
          <a:xfrm>
            <a:off x="4932363" y="4005263"/>
            <a:ext cx="34559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t>宇宙</a:t>
            </a:r>
            <a:r>
              <a:rPr lang="en-US" altLang="zh-CN" dirty="0"/>
              <a:t>5</a:t>
            </a:r>
            <a:r>
              <a:rPr lang="zh-CN" altLang="en-US" dirty="0"/>
              <a:t>亿岁时产生的 </a:t>
            </a:r>
            <a:r>
              <a:rPr lang="en-US" altLang="zh-CN" dirty="0">
                <a:ea typeface="华文行楷" panose="02010800040101010101" pitchFamily="2" charset="-122"/>
              </a:rPr>
              <a:t>z=9.4 GRB</a:t>
            </a:r>
            <a:endParaRPr lang="zh-CN" altLang="en-US" dirty="0">
              <a:ea typeface="华文行楷" panose="02010800040101010101" pitchFamily="2" charset="-122"/>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p:txBody>
          <a:bodyPr/>
          <a:lstStyle/>
          <a:p>
            <a:r>
              <a:rPr lang="zh-CN" altLang="en-US" sz="4400" dirty="0" smtClean="0"/>
              <a:t>第一代恒星的消亡</a:t>
            </a:r>
            <a:r>
              <a:rPr lang="zh-CN" altLang="en-US" sz="4400" dirty="0"/>
              <a:t>：双星</a:t>
            </a:r>
            <a:endParaRPr lang="zh-CN" altLang="en-US" sz="4400" dirty="0" smtClean="0"/>
          </a:p>
        </p:txBody>
      </p:sp>
      <p:sp>
        <p:nvSpPr>
          <p:cNvPr id="77827" name="Rectangle 3"/>
          <p:cNvSpPr>
            <a:spLocks noGrp="1" noChangeArrowheads="1"/>
          </p:cNvSpPr>
          <p:nvPr>
            <p:ph type="body" idx="4294967295"/>
          </p:nvPr>
        </p:nvSpPr>
        <p:spPr>
          <a:xfrm>
            <a:off x="250825" y="1196975"/>
            <a:ext cx="8763000" cy="4968875"/>
          </a:xfrm>
        </p:spPr>
        <p:txBody>
          <a:bodyPr/>
          <a:lstStyle/>
          <a:p>
            <a:r>
              <a:rPr lang="zh-CN" altLang="en-US" dirty="0" smtClean="0"/>
              <a:t>如果双星，形成</a:t>
            </a:r>
            <a:r>
              <a:rPr lang="en-US" altLang="zh-CN" dirty="0" smtClean="0"/>
              <a:t>X</a:t>
            </a:r>
            <a:r>
              <a:rPr lang="zh-CN" altLang="en-US" dirty="0" smtClean="0"/>
              <a:t>射线双星</a:t>
            </a:r>
          </a:p>
          <a:p>
            <a:endParaRPr lang="zh-CN" altLang="en-US" dirty="0" smtClean="0"/>
          </a:p>
          <a:p>
            <a:r>
              <a:rPr lang="zh-CN" altLang="en-US" dirty="0" smtClean="0"/>
              <a:t>如果</a:t>
            </a:r>
            <a:r>
              <a:rPr lang="en-US" altLang="zh-CN" dirty="0" smtClean="0"/>
              <a:t>2</a:t>
            </a:r>
            <a:r>
              <a:rPr lang="zh-CN" altLang="en-US" dirty="0" smtClean="0"/>
              <a:t>或</a:t>
            </a:r>
            <a:r>
              <a:rPr lang="en-US" altLang="zh-CN" dirty="0" smtClean="0"/>
              <a:t>3</a:t>
            </a:r>
            <a:r>
              <a:rPr lang="zh-CN" altLang="en-US" dirty="0" smtClean="0"/>
              <a:t>个黑洞相距足够近，并合，引力波</a:t>
            </a:r>
          </a:p>
          <a:p>
            <a:endParaRPr lang="zh-CN" altLang="en-US" dirty="0" smtClean="0"/>
          </a:p>
          <a:p>
            <a:r>
              <a:rPr lang="zh-CN" altLang="en-US" dirty="0" smtClean="0"/>
              <a:t>并合的恒星质量黑洞成为星系中心超大质量黑洞的种子</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学习目标</a:t>
            </a:r>
            <a:endParaRPr lang="zh-CN" altLang="en-US" dirty="0"/>
          </a:p>
        </p:txBody>
      </p:sp>
      <p:sp>
        <p:nvSpPr>
          <p:cNvPr id="3" name="内容占位符 2"/>
          <p:cNvSpPr>
            <a:spLocks noGrp="1"/>
          </p:cNvSpPr>
          <p:nvPr>
            <p:ph idx="1"/>
          </p:nvPr>
        </p:nvSpPr>
        <p:spPr/>
        <p:txBody>
          <a:bodyPr/>
          <a:lstStyle/>
          <a:p>
            <a:r>
              <a:rPr lang="zh-CN" altLang="en-US" dirty="0" smtClean="0"/>
              <a:t>理解星系群、星系团、超星系团以及宇宙大尺度结构</a:t>
            </a:r>
            <a:endParaRPr lang="en-US" altLang="zh-CN" dirty="0" smtClean="0"/>
          </a:p>
          <a:p>
            <a:r>
              <a:rPr lang="zh-CN" altLang="en-US" dirty="0"/>
              <a:t>列举</a:t>
            </a:r>
            <a:r>
              <a:rPr lang="zh-CN" altLang="en-US" dirty="0" smtClean="0"/>
              <a:t>星系团（群）中暗物质的</a:t>
            </a:r>
            <a:r>
              <a:rPr lang="en-US" altLang="zh-CN" dirty="0" smtClean="0"/>
              <a:t>3</a:t>
            </a:r>
            <a:r>
              <a:rPr lang="zh-CN" altLang="en-US" dirty="0" smtClean="0"/>
              <a:t>类测量方法及结论</a:t>
            </a:r>
            <a:endParaRPr lang="en-US" altLang="zh-CN" dirty="0" smtClean="0"/>
          </a:p>
          <a:p>
            <a:r>
              <a:rPr lang="zh-CN" altLang="en-US" dirty="0" smtClean="0">
                <a:latin typeface="Arial" panose="020B0604020202020204" pitchFamily="34" charset="0"/>
              </a:rPr>
              <a:t>理解</a:t>
            </a:r>
            <a:r>
              <a:rPr lang="en-US" altLang="zh-CN" dirty="0" smtClean="0">
                <a:latin typeface="Arial" panose="020B0604020202020204" pitchFamily="34" charset="0"/>
              </a:rPr>
              <a:t>Lambda-CDM </a:t>
            </a:r>
            <a:r>
              <a:rPr lang="zh-CN" altLang="en-US" dirty="0" smtClean="0">
                <a:latin typeface="Arial" panose="020B0604020202020204" pitchFamily="34" charset="0"/>
              </a:rPr>
              <a:t>模型的主要物理概念，列举宇宙</a:t>
            </a:r>
            <a:r>
              <a:rPr lang="zh-CN" altLang="en-US" dirty="0">
                <a:latin typeface="Arial" panose="020B0604020202020204" pitchFamily="34" charset="0"/>
              </a:rPr>
              <a:t>结构</a:t>
            </a:r>
            <a:r>
              <a:rPr lang="zh-CN" altLang="en-US" dirty="0" smtClean="0">
                <a:latin typeface="Arial" panose="020B0604020202020204" pitchFamily="34" charset="0"/>
              </a:rPr>
              <a:t>形成的主要过程</a:t>
            </a:r>
            <a:endParaRPr lang="en-US" altLang="zh-CN" dirty="0" smtClean="0">
              <a:latin typeface="Arial" panose="020B0604020202020204" pitchFamily="34" charset="0"/>
            </a:endParaRPr>
          </a:p>
          <a:p>
            <a:r>
              <a:rPr lang="zh-CN" altLang="en-US" dirty="0" smtClean="0">
                <a:latin typeface="Arial" panose="020B0604020202020204" pitchFamily="34" charset="0"/>
              </a:rPr>
              <a:t>理解第一代恒星及星系的主要性质及观测现状</a:t>
            </a:r>
            <a:endParaRPr lang="en-US" altLang="zh-CN" dirty="0" smtClean="0">
              <a:latin typeface="Arial" panose="020B0604020202020204" pitchFamily="34" charset="0"/>
            </a:endParaRPr>
          </a:p>
          <a:p>
            <a:r>
              <a:rPr lang="zh-CN" altLang="en-US" dirty="0">
                <a:latin typeface="Arial" panose="020B0604020202020204" pitchFamily="34" charset="0"/>
              </a:rPr>
              <a:t>理解</a:t>
            </a:r>
            <a:r>
              <a:rPr lang="zh-CN" altLang="en-US" dirty="0" smtClean="0">
                <a:latin typeface="Arial" panose="020B0604020202020204" pitchFamily="34" charset="0"/>
              </a:rPr>
              <a:t>星系演化的基本概念及主要过程</a:t>
            </a:r>
            <a:endParaRPr lang="en-US" altLang="zh-CN" dirty="0" smtClean="0">
              <a:latin typeface="Arial" panose="020B0604020202020204" pitchFamily="34" charset="0"/>
            </a:endParaRPr>
          </a:p>
          <a:p>
            <a:r>
              <a:rPr lang="zh-CN" altLang="en-US" dirty="0" smtClean="0">
                <a:latin typeface="Arial" panose="020B0604020202020204" pitchFamily="34" charset="0"/>
              </a:rPr>
              <a:t>列举银河系演化的观测线索</a:t>
            </a:r>
            <a:endParaRPr lang="en-US" altLang="zh-CN" dirty="0" smtClean="0">
              <a:latin typeface="Arial" panose="020B0604020202020204" pitchFamily="34" charset="0"/>
            </a:endParaRPr>
          </a:p>
          <a:p>
            <a:r>
              <a:rPr lang="zh-CN" altLang="en-US" dirty="0" smtClean="0">
                <a:latin typeface="Arial" panose="020B0604020202020204" pitchFamily="34" charset="0"/>
              </a:rPr>
              <a:t>列举超大质量黑洞成长的方式</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5512854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p:txBody>
          <a:bodyPr/>
          <a:lstStyle/>
          <a:p>
            <a:r>
              <a:rPr lang="zh-CN" altLang="en-US" sz="4400" smtClean="0"/>
              <a:t>“第二代恒星”</a:t>
            </a:r>
          </a:p>
        </p:txBody>
      </p:sp>
      <p:sp>
        <p:nvSpPr>
          <p:cNvPr id="79875" name="Rectangle 3"/>
          <p:cNvSpPr>
            <a:spLocks noGrp="1" noChangeArrowheads="1"/>
          </p:cNvSpPr>
          <p:nvPr>
            <p:ph type="body" idx="4294967295"/>
          </p:nvPr>
        </p:nvSpPr>
        <p:spPr>
          <a:xfrm>
            <a:off x="250825" y="1052513"/>
            <a:ext cx="8763000" cy="5545137"/>
          </a:xfrm>
        </p:spPr>
        <p:txBody>
          <a:bodyPr/>
          <a:lstStyle/>
          <a:p>
            <a:pPr>
              <a:lnSpc>
                <a:spcPct val="90000"/>
              </a:lnSpc>
            </a:pPr>
            <a:r>
              <a:rPr lang="zh-CN" altLang="en-US" dirty="0" smtClean="0"/>
              <a:t>第一代恒星合成的重元素融入气体云，形成尘埃颗粒，更有效冷却气体云</a:t>
            </a:r>
          </a:p>
          <a:p>
            <a:pPr>
              <a:lnSpc>
                <a:spcPct val="90000"/>
              </a:lnSpc>
            </a:pPr>
            <a:endParaRPr lang="en-US" altLang="zh-CN" dirty="0" smtClean="0"/>
          </a:p>
          <a:p>
            <a:pPr>
              <a:lnSpc>
                <a:spcPct val="90000"/>
              </a:lnSpc>
            </a:pPr>
            <a:r>
              <a:rPr lang="zh-CN" altLang="en-US" dirty="0" smtClean="0"/>
              <a:t>第二代恒星的形成可能与目前的类似：形成于冷的分子云，但重元素丰度依然很低</a:t>
            </a:r>
          </a:p>
          <a:p>
            <a:pPr>
              <a:lnSpc>
                <a:spcPct val="90000"/>
              </a:lnSpc>
            </a:pPr>
            <a:endParaRPr lang="en-US" altLang="zh-CN" dirty="0" smtClean="0"/>
          </a:p>
          <a:p>
            <a:pPr>
              <a:lnSpc>
                <a:spcPct val="90000"/>
              </a:lnSpc>
            </a:pPr>
            <a:r>
              <a:rPr lang="zh-CN" altLang="en-US" dirty="0" smtClean="0"/>
              <a:t>形成环境比第一代恒星冷，可能形成低质量恒星</a:t>
            </a:r>
            <a:endParaRPr lang="en-US" altLang="zh-CN" dirty="0" smtClean="0"/>
          </a:p>
          <a:p>
            <a:pPr>
              <a:lnSpc>
                <a:spcPct val="90000"/>
              </a:lnSpc>
            </a:pPr>
            <a:endParaRPr lang="en-US" altLang="zh-CN" dirty="0" smtClean="0"/>
          </a:p>
          <a:p>
            <a:pPr>
              <a:lnSpc>
                <a:spcPct val="90000"/>
              </a:lnSpc>
            </a:pPr>
            <a:r>
              <a:rPr lang="en-US" altLang="zh-CN" dirty="0" smtClean="0"/>
              <a:t>0.8-0.9</a:t>
            </a:r>
            <a:r>
              <a:rPr lang="zh-CN" altLang="en-US" dirty="0" smtClean="0"/>
              <a:t>太阳质量恒星今天依然是主序恒星</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8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pPr algn="r"/>
            <a:r>
              <a:rPr lang="zh-CN" altLang="en-US" smtClean="0"/>
              <a:t>“第二代恒星”</a:t>
            </a:r>
          </a:p>
        </p:txBody>
      </p:sp>
      <p:sp>
        <p:nvSpPr>
          <p:cNvPr id="81923" name="内容占位符 2"/>
          <p:cNvSpPr>
            <a:spLocks noGrp="1"/>
          </p:cNvSpPr>
          <p:nvPr>
            <p:ph idx="1"/>
          </p:nvPr>
        </p:nvSpPr>
        <p:spPr>
          <a:xfrm>
            <a:off x="200025" y="1196975"/>
            <a:ext cx="8763000" cy="5113338"/>
          </a:xfrm>
        </p:spPr>
        <p:txBody>
          <a:bodyPr/>
          <a:lstStyle/>
          <a:p>
            <a:pPr>
              <a:lnSpc>
                <a:spcPct val="90000"/>
              </a:lnSpc>
            </a:pPr>
            <a:r>
              <a:rPr lang="zh-CN" altLang="en-US" smtClean="0"/>
              <a:t>已在银晕中发现一些这样的恒星：重元素丰度很低，但已包含绝大部分元素周期表中的元素，包括铀</a:t>
            </a:r>
          </a:p>
          <a:p>
            <a:pPr>
              <a:lnSpc>
                <a:spcPct val="90000"/>
              </a:lnSpc>
            </a:pPr>
            <a:endParaRPr lang="en-US" altLang="zh-CN" smtClean="0"/>
          </a:p>
          <a:p>
            <a:pPr>
              <a:lnSpc>
                <a:spcPct val="90000"/>
              </a:lnSpc>
            </a:pPr>
            <a:r>
              <a:rPr lang="zh-CN" altLang="en-US" smtClean="0"/>
              <a:t>第二代恒星提供关于第一代恒星的性质与银河系早期的物理条件的线索</a:t>
            </a:r>
          </a:p>
          <a:p>
            <a:endParaRPr lang="zh-CN" altLang="en-US" smtClean="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p:txBody>
          <a:bodyPr/>
          <a:lstStyle/>
          <a:p>
            <a:pPr algn="ctr"/>
            <a:r>
              <a:rPr lang="zh-CN" altLang="en-US" sz="4400" smtClean="0"/>
              <a:t>第一代 </a:t>
            </a:r>
            <a:r>
              <a:rPr lang="en-US" altLang="zh-CN" sz="4400" smtClean="0"/>
              <a:t>[</a:t>
            </a:r>
            <a:r>
              <a:rPr lang="zh-CN" altLang="en-US" sz="4400" smtClean="0"/>
              <a:t>小矮</a:t>
            </a:r>
            <a:r>
              <a:rPr lang="en-US" altLang="zh-CN" sz="4400" smtClean="0"/>
              <a:t>] </a:t>
            </a:r>
            <a:r>
              <a:rPr lang="zh-CN" altLang="en-US" sz="4400" smtClean="0"/>
              <a:t>星系</a:t>
            </a:r>
          </a:p>
        </p:txBody>
      </p:sp>
      <p:sp>
        <p:nvSpPr>
          <p:cNvPr id="82947" name="Rectangle 3"/>
          <p:cNvSpPr>
            <a:spLocks noGrp="1" noChangeArrowheads="1"/>
          </p:cNvSpPr>
          <p:nvPr>
            <p:ph type="body" idx="4294967295"/>
          </p:nvPr>
        </p:nvSpPr>
        <p:spPr>
          <a:xfrm>
            <a:off x="250825" y="1052513"/>
            <a:ext cx="8763000" cy="1800225"/>
          </a:xfrm>
        </p:spPr>
        <p:txBody>
          <a:bodyPr/>
          <a:lstStyle/>
          <a:p>
            <a:r>
              <a:rPr lang="zh-CN" altLang="en-US" smtClean="0"/>
              <a:t>等级式构建：由暗物质微云并合而成</a:t>
            </a:r>
          </a:p>
          <a:p>
            <a:r>
              <a:rPr lang="zh-CN" altLang="en-US" smtClean="0"/>
              <a:t>形成时间：大爆炸后的</a:t>
            </a:r>
            <a:r>
              <a:rPr lang="en-US" altLang="zh-CN" smtClean="0"/>
              <a:t>~5</a:t>
            </a:r>
            <a:r>
              <a:rPr lang="zh-CN" altLang="en-US" smtClean="0"/>
              <a:t>亿年 </a:t>
            </a:r>
            <a:r>
              <a:rPr lang="en-US" altLang="zh-CN" smtClean="0"/>
              <a:t>[z~10]</a:t>
            </a:r>
          </a:p>
          <a:p>
            <a:r>
              <a:rPr lang="zh-CN" altLang="en-US" smtClean="0"/>
              <a:t>质量：</a:t>
            </a:r>
            <a:r>
              <a:rPr lang="en-US" altLang="zh-CN" smtClean="0"/>
              <a:t>~10^8</a:t>
            </a:r>
            <a:r>
              <a:rPr lang="zh-CN" altLang="en-US" smtClean="0"/>
              <a:t>倍太阳质量</a:t>
            </a:r>
          </a:p>
        </p:txBody>
      </p:sp>
      <p:pic>
        <p:nvPicPr>
          <p:cNvPr id="829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924175"/>
            <a:ext cx="6243638" cy="371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9" name="Text Box 5"/>
          <p:cNvSpPr txBox="1">
            <a:spLocks noChangeArrowheads="1"/>
          </p:cNvSpPr>
          <p:nvPr/>
        </p:nvSpPr>
        <p:spPr bwMode="auto">
          <a:xfrm>
            <a:off x="179388" y="5805488"/>
            <a:ext cx="15128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en-US" altLang="zh-CN">
                <a:solidFill>
                  <a:srgbClr val="00FF00"/>
                </a:solidFill>
              </a:rPr>
              <a:t>2</a:t>
            </a:r>
            <a:r>
              <a:rPr lang="zh-CN" altLang="en-US">
                <a:solidFill>
                  <a:srgbClr val="00FF00"/>
                </a:solidFill>
              </a:rPr>
              <a:t>亿岁</a:t>
            </a:r>
          </a:p>
        </p:txBody>
      </p:sp>
      <p:sp>
        <p:nvSpPr>
          <p:cNvPr id="82950" name="Text Box 7"/>
          <p:cNvSpPr txBox="1">
            <a:spLocks noChangeArrowheads="1"/>
          </p:cNvSpPr>
          <p:nvPr/>
        </p:nvSpPr>
        <p:spPr bwMode="auto">
          <a:xfrm>
            <a:off x="107950" y="3141663"/>
            <a:ext cx="15128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en-US" altLang="zh-CN">
                <a:solidFill>
                  <a:srgbClr val="00FF00"/>
                </a:solidFill>
              </a:rPr>
              <a:t>5</a:t>
            </a:r>
            <a:r>
              <a:rPr lang="zh-CN" altLang="en-US">
                <a:solidFill>
                  <a:srgbClr val="00FF00"/>
                </a:solidFill>
              </a:rPr>
              <a:t>亿岁</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p:txBody>
          <a:bodyPr/>
          <a:lstStyle/>
          <a:p>
            <a:r>
              <a:rPr lang="zh-CN" altLang="en-US" sz="4400" smtClean="0"/>
              <a:t>观测证据</a:t>
            </a:r>
            <a:r>
              <a:rPr lang="en-US" altLang="zh-CN" sz="4400" smtClean="0"/>
              <a:t>1</a:t>
            </a:r>
            <a:r>
              <a:rPr lang="zh-CN" altLang="en-US" sz="4400" smtClean="0"/>
              <a:t>：宇宙红外背景辐射</a:t>
            </a:r>
          </a:p>
        </p:txBody>
      </p:sp>
      <p:pic>
        <p:nvPicPr>
          <p:cNvPr id="849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341438"/>
            <a:ext cx="813435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481388"/>
            <a:ext cx="813435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7" name="Text Box 8"/>
          <p:cNvSpPr txBox="1">
            <a:spLocks noChangeArrowheads="1"/>
          </p:cNvSpPr>
          <p:nvPr/>
        </p:nvSpPr>
        <p:spPr bwMode="auto">
          <a:xfrm>
            <a:off x="1258888" y="2492375"/>
            <a:ext cx="71294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latin typeface="黑体" panose="02010609060101010101" pitchFamily="49" charset="-122"/>
              </a:rPr>
              <a:t>近邻宇宙的红外图像：恒星</a:t>
            </a:r>
            <a:r>
              <a:rPr lang="en-US" altLang="zh-CN">
                <a:latin typeface="黑体" panose="02010609060101010101" pitchFamily="49" charset="-122"/>
              </a:rPr>
              <a:t>+</a:t>
            </a:r>
            <a:r>
              <a:rPr lang="zh-CN" altLang="en-US">
                <a:latin typeface="黑体" panose="02010609060101010101" pitchFamily="49" charset="-122"/>
              </a:rPr>
              <a:t>星系</a:t>
            </a:r>
            <a:r>
              <a:rPr lang="en-US" altLang="zh-CN">
                <a:latin typeface="黑体" panose="02010609060101010101" pitchFamily="49" charset="-122"/>
              </a:rPr>
              <a:t>+</a:t>
            </a:r>
            <a:r>
              <a:rPr lang="en-US" altLang="zh-CN">
                <a:latin typeface="Times New Roman" panose="02020603050405020304" pitchFamily="18" charset="0"/>
              </a:rPr>
              <a:t>……</a:t>
            </a:r>
            <a:endParaRPr lang="zh-CN" altLang="en-US">
              <a:latin typeface="黑体" panose="02010609060101010101" pitchFamily="49" charset="-122"/>
            </a:endParaRPr>
          </a:p>
        </p:txBody>
      </p:sp>
      <p:sp>
        <p:nvSpPr>
          <p:cNvPr id="256009" name="Text Box 9"/>
          <p:cNvSpPr txBox="1">
            <a:spLocks noChangeArrowheads="1"/>
          </p:cNvSpPr>
          <p:nvPr/>
        </p:nvSpPr>
        <p:spPr bwMode="auto">
          <a:xfrm>
            <a:off x="603250" y="4724400"/>
            <a:ext cx="8137525"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t>去掉恒星和星系后的图像：揭示早期宇宙</a:t>
            </a:r>
            <a:r>
              <a:rPr lang="en-US" altLang="zh-CN" dirty="0"/>
              <a:t>[~5</a:t>
            </a:r>
            <a:r>
              <a:rPr lang="zh-CN" altLang="en-US" dirty="0"/>
              <a:t>亿岁</a:t>
            </a:r>
            <a:r>
              <a:rPr lang="en-US" altLang="zh-CN" dirty="0"/>
              <a:t>]</a:t>
            </a:r>
            <a:r>
              <a:rPr lang="zh-CN" altLang="en-US" dirty="0"/>
              <a:t>的结构  </a:t>
            </a:r>
            <a:r>
              <a:rPr lang="en-US" altLang="zh-CN" dirty="0"/>
              <a:t>[</a:t>
            </a:r>
            <a:r>
              <a:rPr lang="zh-CN" altLang="en-US" dirty="0"/>
              <a:t>最早期恒星与星系形成时的结构</a:t>
            </a:r>
            <a:r>
              <a:rPr lang="en-US" altLang="zh-CN"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noChangeArrowheads="1"/>
          </p:cNvSpPr>
          <p:nvPr>
            <p:ph type="body" idx="4294967295"/>
          </p:nvPr>
        </p:nvSpPr>
        <p:spPr>
          <a:xfrm>
            <a:off x="250825" y="333375"/>
            <a:ext cx="8763000" cy="1296988"/>
          </a:xfrm>
        </p:spPr>
        <p:txBody>
          <a:bodyPr/>
          <a:lstStyle/>
          <a:p>
            <a:r>
              <a:rPr lang="zh-CN" altLang="en-US" smtClean="0"/>
              <a:t>观测证据</a:t>
            </a:r>
            <a:r>
              <a:rPr lang="en-US" altLang="zh-CN" smtClean="0"/>
              <a:t>2</a:t>
            </a:r>
            <a:r>
              <a:rPr lang="zh-CN" altLang="en-US" smtClean="0"/>
              <a:t>：发现更高红移的星系 </a:t>
            </a:r>
            <a:r>
              <a:rPr lang="en-US" altLang="zh-CN" smtClean="0">
                <a:sym typeface="Wingdings" panose="05000000000000000000" pitchFamily="2" charset="2"/>
              </a:rPr>
              <a:t> </a:t>
            </a:r>
            <a:r>
              <a:rPr lang="zh-CN" altLang="en-US" smtClean="0"/>
              <a:t>第一代星系（第一代超大质量黑洞）开始形成的时间</a:t>
            </a:r>
          </a:p>
        </p:txBody>
      </p:sp>
      <p:pic>
        <p:nvPicPr>
          <p:cNvPr id="870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484313"/>
            <a:ext cx="5973763" cy="370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4" name="Text Box 8"/>
          <p:cNvSpPr txBox="1">
            <a:spLocks noChangeArrowheads="1"/>
          </p:cNvSpPr>
          <p:nvPr/>
        </p:nvSpPr>
        <p:spPr bwMode="auto">
          <a:xfrm>
            <a:off x="684213" y="5661025"/>
            <a:ext cx="6551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87045" name="Text Box 9"/>
          <p:cNvSpPr txBox="1">
            <a:spLocks noChangeArrowheads="1"/>
          </p:cNvSpPr>
          <p:nvPr/>
        </p:nvSpPr>
        <p:spPr bwMode="auto">
          <a:xfrm>
            <a:off x="395288" y="5373688"/>
            <a:ext cx="849788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i="1" dirty="0"/>
              <a:t>z </a:t>
            </a:r>
            <a:r>
              <a:rPr lang="en-US" altLang="zh-CN" dirty="0"/>
              <a:t>≈ 10 (</a:t>
            </a:r>
            <a:r>
              <a:rPr lang="zh-CN" altLang="en-US" dirty="0"/>
              <a:t>宇宙年龄</a:t>
            </a:r>
            <a:r>
              <a:rPr lang="en-US" altLang="zh-CN" dirty="0"/>
              <a:t>~4.8</a:t>
            </a:r>
            <a:r>
              <a:rPr lang="zh-CN" altLang="en-US" dirty="0"/>
              <a:t>亿年）暗弱</a:t>
            </a:r>
            <a:r>
              <a:rPr lang="en-US" altLang="zh-CN" dirty="0"/>
              <a:t>[</a:t>
            </a:r>
            <a:r>
              <a:rPr lang="zh-CN" altLang="en-US" dirty="0"/>
              <a:t>小</a:t>
            </a:r>
            <a:r>
              <a:rPr lang="en-US" altLang="zh-CN" dirty="0"/>
              <a:t>]</a:t>
            </a:r>
            <a:r>
              <a:rPr lang="zh-CN" altLang="en-US" dirty="0"/>
              <a:t>星系的红外图像，其谱线无法证认，如何定</a:t>
            </a:r>
            <a:r>
              <a:rPr lang="en-US" altLang="zh-CN" dirty="0"/>
              <a:t>z</a:t>
            </a:r>
            <a:r>
              <a:rPr lang="zh-CN" altLang="en-US" dirty="0"/>
              <a:t>？</a:t>
            </a:r>
            <a:endParaRPr lang="en-US" altLang="zh-CN"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p:txBody>
          <a:bodyPr/>
          <a:lstStyle/>
          <a:p>
            <a:r>
              <a:rPr lang="zh-CN" altLang="en-US" sz="4400" dirty="0" smtClean="0"/>
              <a:t>暗弱星系</a:t>
            </a:r>
            <a:r>
              <a:rPr lang="zh-CN" altLang="en-US" sz="4400" dirty="0"/>
              <a:t>光谱有一个显著</a:t>
            </a:r>
            <a:r>
              <a:rPr lang="zh-CN" altLang="en-US" sz="4400" dirty="0" smtClean="0"/>
              <a:t>特征</a:t>
            </a:r>
          </a:p>
        </p:txBody>
      </p:sp>
      <p:sp>
        <p:nvSpPr>
          <p:cNvPr id="89091" name="Rectangle 3"/>
          <p:cNvSpPr>
            <a:spLocks noGrp="1" noChangeArrowheads="1"/>
          </p:cNvSpPr>
          <p:nvPr>
            <p:ph type="body" idx="4294967295"/>
          </p:nvPr>
        </p:nvSpPr>
        <p:spPr>
          <a:xfrm>
            <a:off x="384175" y="1146175"/>
            <a:ext cx="4475163" cy="1706563"/>
          </a:xfrm>
        </p:spPr>
        <p:txBody>
          <a:bodyPr/>
          <a:lstStyle/>
          <a:p>
            <a:r>
              <a:rPr lang="zh-CN" altLang="en-US" smtClean="0"/>
              <a:t>中性氢气体吸收波长</a:t>
            </a:r>
            <a:r>
              <a:rPr lang="en-US" altLang="zh-CN" smtClean="0"/>
              <a:t>&lt;121.6nm</a:t>
            </a:r>
            <a:r>
              <a:rPr lang="zh-CN" altLang="en-US" smtClean="0"/>
              <a:t>的光，被电离。使得星系</a:t>
            </a:r>
            <a:endParaRPr lang="en-US" altLang="zh-CN" smtClean="0"/>
          </a:p>
        </p:txBody>
      </p:sp>
      <p:pic>
        <p:nvPicPr>
          <p:cNvPr id="8909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3149600"/>
            <a:ext cx="79978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3500438"/>
            <a:ext cx="933450"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4" name="Text Box 10"/>
          <p:cNvSpPr txBox="1">
            <a:spLocks noChangeArrowheads="1"/>
          </p:cNvSpPr>
          <p:nvPr/>
        </p:nvSpPr>
        <p:spPr bwMode="auto">
          <a:xfrm>
            <a:off x="3348038" y="6092825"/>
            <a:ext cx="28082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zh-CN" altLang="en-US">
                <a:solidFill>
                  <a:srgbClr val="00FF00"/>
                </a:solidFill>
                <a:latin typeface="黑体" panose="02010609060101010101" pitchFamily="49" charset="-122"/>
              </a:rPr>
              <a:t>波长增加</a:t>
            </a:r>
            <a:r>
              <a:rPr lang="en-US" altLang="zh-CN">
                <a:solidFill>
                  <a:srgbClr val="00FF00"/>
                </a:solidFill>
                <a:latin typeface="黑体" panose="02010609060101010101" pitchFamily="49" charset="-122"/>
                <a:sym typeface="Wingdings" panose="05000000000000000000" pitchFamily="2" charset="2"/>
              </a:rPr>
              <a:t></a:t>
            </a:r>
            <a:endParaRPr lang="en-US" altLang="zh-CN">
              <a:solidFill>
                <a:srgbClr val="00FF00"/>
              </a:solidFill>
              <a:latin typeface="黑体" panose="02010609060101010101" pitchFamily="49" charset="-122"/>
            </a:endParaRPr>
          </a:p>
        </p:txBody>
      </p:sp>
      <p:sp>
        <p:nvSpPr>
          <p:cNvPr id="89095" name="Text Box 11"/>
          <p:cNvSpPr txBox="1">
            <a:spLocks noChangeArrowheads="1"/>
          </p:cNvSpPr>
          <p:nvPr/>
        </p:nvSpPr>
        <p:spPr bwMode="auto">
          <a:xfrm>
            <a:off x="128588" y="3068638"/>
            <a:ext cx="671512"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zh-CN" altLang="en-US">
                <a:solidFill>
                  <a:srgbClr val="00FF00"/>
                </a:solidFill>
                <a:latin typeface="黑体" panose="02010609060101010101" pitchFamily="49" charset="-122"/>
              </a:rPr>
              <a:t>亮度</a:t>
            </a:r>
            <a:r>
              <a:rPr lang="zh-CN" altLang="en-US">
                <a:solidFill>
                  <a:srgbClr val="00FF00"/>
                </a:solidFill>
                <a:latin typeface="黑体" panose="02010609060101010101" pitchFamily="49" charset="-122"/>
                <a:sym typeface="Wingdings" panose="05000000000000000000" pitchFamily="2" charset="2"/>
              </a:rPr>
              <a:t>减小 </a:t>
            </a:r>
            <a:r>
              <a:rPr lang="en-US" altLang="zh-CN">
                <a:solidFill>
                  <a:srgbClr val="00FF00"/>
                </a:solidFill>
                <a:latin typeface="黑体" panose="02010609060101010101" pitchFamily="49" charset="-122"/>
                <a:sym typeface="Wingdings" panose="05000000000000000000" pitchFamily="2" charset="2"/>
              </a:rPr>
              <a:t></a:t>
            </a:r>
            <a:endParaRPr lang="zh-CN" altLang="en-US">
              <a:solidFill>
                <a:srgbClr val="00FF00"/>
              </a:solidFill>
              <a:latin typeface="黑体" panose="02010609060101010101" pitchFamily="49" charset="-122"/>
              <a:sym typeface="Wingdings" panose="05000000000000000000" pitchFamily="2" charset="2"/>
            </a:endParaRPr>
          </a:p>
        </p:txBody>
      </p:sp>
      <p:sp>
        <p:nvSpPr>
          <p:cNvPr id="6" name="文本框 5"/>
          <p:cNvSpPr txBox="1">
            <a:spLocks noChangeArrowheads="1"/>
          </p:cNvSpPr>
          <p:nvPr/>
        </p:nvSpPr>
        <p:spPr bwMode="auto">
          <a:xfrm>
            <a:off x="1835150" y="4221163"/>
            <a:ext cx="39370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chemeClr val="tx1"/>
                </a:solidFill>
                <a:latin typeface="Times New Roman" panose="02020603050405020304" pitchFamily="18" charset="0"/>
                <a:ea typeface="华文行楷" panose="02010800040101010101" pitchFamily="2" charset="-122"/>
              </a:rPr>
              <a:t>波长</a:t>
            </a:r>
            <a:r>
              <a:rPr lang="en-US" altLang="zh-CN" dirty="0">
                <a:solidFill>
                  <a:schemeClr val="tx1"/>
                </a:solidFill>
                <a:latin typeface="Times New Roman" panose="02020603050405020304" pitchFamily="18" charset="0"/>
                <a:ea typeface="华文行楷" panose="02010800040101010101" pitchFamily="2" charset="-122"/>
              </a:rPr>
              <a:t>&lt;121.6nm[</a:t>
            </a:r>
            <a:r>
              <a:rPr lang="zh-CN" altLang="en-US" dirty="0">
                <a:solidFill>
                  <a:schemeClr val="tx1"/>
                </a:solidFill>
                <a:latin typeface="Times New Roman" panose="02020603050405020304" pitchFamily="18" charset="0"/>
                <a:ea typeface="华文行楷" panose="02010800040101010101" pitchFamily="2" charset="-122"/>
              </a:rPr>
              <a:t>紫外</a:t>
            </a:r>
            <a:r>
              <a:rPr lang="en-US" altLang="zh-CN" dirty="0">
                <a:solidFill>
                  <a:schemeClr val="tx1"/>
                </a:solidFill>
                <a:latin typeface="Times New Roman" panose="02020603050405020304" pitchFamily="18" charset="0"/>
                <a:ea typeface="华文行楷" panose="02010800040101010101" pitchFamily="2" charset="-122"/>
              </a:rPr>
              <a:t>]</a:t>
            </a:r>
            <a:r>
              <a:rPr lang="zh-CN" altLang="en-US" dirty="0">
                <a:solidFill>
                  <a:schemeClr val="tx1"/>
                </a:solidFill>
                <a:latin typeface="Times New Roman" panose="02020603050405020304" pitchFamily="18" charset="0"/>
                <a:ea typeface="华文行楷" panose="02010800040101010101" pitchFamily="2" charset="-122"/>
              </a:rPr>
              <a:t>的辐射显著变弱</a:t>
            </a:r>
          </a:p>
        </p:txBody>
      </p:sp>
      <p:sp>
        <p:nvSpPr>
          <p:cNvPr id="7" name="文本框 6"/>
          <p:cNvSpPr txBox="1">
            <a:spLocks noChangeArrowheads="1"/>
          </p:cNvSpPr>
          <p:nvPr/>
        </p:nvSpPr>
        <p:spPr bwMode="auto">
          <a:xfrm>
            <a:off x="6156325" y="1612900"/>
            <a:ext cx="31988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a:solidFill>
                  <a:srgbClr val="00FF00"/>
                </a:solidFill>
                <a:latin typeface="Times New Roman" panose="02020603050405020304" pitchFamily="18" charset="0"/>
                <a:ea typeface="华文行楷" panose="02010800040101010101" pitchFamily="2" charset="-122"/>
              </a:rPr>
              <a:t>波长</a:t>
            </a:r>
            <a:r>
              <a:rPr lang="en-US" altLang="zh-CN">
                <a:solidFill>
                  <a:srgbClr val="00FF00"/>
                </a:solidFill>
                <a:latin typeface="Times New Roman" panose="02020603050405020304" pitchFamily="18" charset="0"/>
                <a:ea typeface="华文行楷" panose="02010800040101010101" pitchFamily="2" charset="-122"/>
              </a:rPr>
              <a:t>&gt;121.6nm</a:t>
            </a:r>
            <a:r>
              <a:rPr lang="zh-CN" altLang="en-US">
                <a:solidFill>
                  <a:srgbClr val="00FF00"/>
                </a:solidFill>
                <a:latin typeface="Times New Roman" panose="02020603050405020304" pitchFamily="18" charset="0"/>
                <a:ea typeface="华文行楷" panose="02010800040101010101" pitchFamily="2" charset="-122"/>
              </a:rPr>
              <a:t>的辐射反而“变得相对突出”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p:txBody>
          <a:bodyPr/>
          <a:lstStyle/>
          <a:p>
            <a:r>
              <a:rPr lang="zh-CN" altLang="en-US" sz="4000" smtClean="0"/>
              <a:t>最遥远星系辐射峰值红移到红外波段</a:t>
            </a:r>
          </a:p>
        </p:txBody>
      </p:sp>
      <p:pic>
        <p:nvPicPr>
          <p:cNvPr id="9113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268413"/>
            <a:ext cx="23764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1268413"/>
            <a:ext cx="3095625"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3" y="2708275"/>
            <a:ext cx="8497887"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396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3860800"/>
            <a:ext cx="251777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395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3933825"/>
            <a:ext cx="6443662"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右箭头 7"/>
          <p:cNvSpPr/>
          <p:nvPr/>
        </p:nvSpPr>
        <p:spPr bwMode="auto">
          <a:xfrm>
            <a:off x="107505" y="4437112"/>
            <a:ext cx="7842804" cy="144016"/>
          </a:xfrm>
          <a:prstGeom prst="rightArrow">
            <a:avLst/>
          </a:prstGeom>
          <a:solidFill>
            <a:srgbClr val="FF0000"/>
          </a:solid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39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p:txBody>
          <a:bodyPr/>
          <a:lstStyle/>
          <a:p>
            <a:pPr algn="ctr"/>
            <a:r>
              <a:rPr lang="zh-CN" altLang="en-US" sz="4400" smtClean="0"/>
              <a:t>本星系群中的超矮星系</a:t>
            </a:r>
          </a:p>
        </p:txBody>
      </p:sp>
      <p:sp>
        <p:nvSpPr>
          <p:cNvPr id="93187" name="Rectangle 3"/>
          <p:cNvSpPr>
            <a:spLocks noGrp="1" noChangeArrowheads="1"/>
          </p:cNvSpPr>
          <p:nvPr>
            <p:ph type="body" idx="4294967295"/>
          </p:nvPr>
        </p:nvSpPr>
        <p:spPr>
          <a:xfrm>
            <a:off x="200025" y="1019175"/>
            <a:ext cx="8763000" cy="3476625"/>
          </a:xfrm>
        </p:spPr>
        <p:txBody>
          <a:bodyPr/>
          <a:lstStyle/>
          <a:p>
            <a:r>
              <a:rPr lang="zh-CN" altLang="en-US" dirty="0" smtClean="0"/>
              <a:t>光度很低：</a:t>
            </a:r>
            <a:r>
              <a:rPr lang="en-US" altLang="zh-CN" dirty="0" smtClean="0"/>
              <a:t>1</a:t>
            </a:r>
            <a:r>
              <a:rPr lang="zh-CN" altLang="en-US" dirty="0" smtClean="0"/>
              <a:t>千</a:t>
            </a:r>
            <a:r>
              <a:rPr lang="en-US" altLang="zh-CN" dirty="0" smtClean="0"/>
              <a:t>-10</a:t>
            </a:r>
            <a:r>
              <a:rPr lang="zh-CN" altLang="en-US" dirty="0" smtClean="0"/>
              <a:t>万倍太阳光度</a:t>
            </a:r>
          </a:p>
          <a:p>
            <a:r>
              <a:rPr lang="zh-CN" altLang="en-US" dirty="0" smtClean="0"/>
              <a:t>暗物质主导</a:t>
            </a:r>
          </a:p>
          <a:p>
            <a:r>
              <a:rPr lang="zh-CN" altLang="en-US" dirty="0" smtClean="0"/>
              <a:t>恒星：低金属丰度、年老暗弱</a:t>
            </a:r>
          </a:p>
          <a:p>
            <a:r>
              <a:rPr lang="zh-CN" altLang="en-US" dirty="0" smtClean="0"/>
              <a:t>在第二代恒星形成后，可能没有再形成恒星</a:t>
            </a:r>
          </a:p>
          <a:p>
            <a:r>
              <a:rPr lang="zh-CN" altLang="en-US" dirty="0" smtClean="0"/>
              <a:t>星系并合留下的最年老星系，环绕银河系转动</a:t>
            </a:r>
          </a:p>
          <a:p>
            <a:r>
              <a:rPr lang="zh-CN" altLang="en-US" dirty="0" smtClean="0">
                <a:solidFill>
                  <a:srgbClr val="FFFF00"/>
                </a:solidFill>
              </a:rPr>
              <a:t>第一代星系的化石？</a:t>
            </a:r>
          </a:p>
        </p:txBody>
      </p:sp>
      <p:sp>
        <p:nvSpPr>
          <p:cNvPr id="91141" name="Text Box 8"/>
          <p:cNvSpPr txBox="1">
            <a:spLocks noChangeArrowheads="1"/>
          </p:cNvSpPr>
          <p:nvPr/>
        </p:nvSpPr>
        <p:spPr bwMode="auto">
          <a:xfrm>
            <a:off x="899592" y="4837906"/>
            <a:ext cx="3224213"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en-US" altLang="zh-CN" sz="2400" dirty="0">
                <a:solidFill>
                  <a:srgbClr val="00FF00"/>
                </a:solidFill>
                <a:latin typeface="Times New Roman" panose="02020603050405020304" pitchFamily="18" charset="0"/>
                <a:ea typeface="华文行楷" panose="02010800040101010101" pitchFamily="2" charset="-122"/>
              </a:rPr>
              <a:t>z=10</a:t>
            </a:r>
            <a:r>
              <a:rPr lang="zh-CN" altLang="en-US" sz="2400" dirty="0">
                <a:solidFill>
                  <a:srgbClr val="00FF00"/>
                </a:solidFill>
                <a:latin typeface="Times New Roman" panose="02020603050405020304" pitchFamily="18" charset="0"/>
                <a:ea typeface="华文行楷" panose="02010800040101010101" pitchFamily="2" charset="-122"/>
              </a:rPr>
              <a:t>（宇宙</a:t>
            </a:r>
            <a:r>
              <a:rPr lang="en-US" altLang="zh-CN" sz="2400" dirty="0">
                <a:solidFill>
                  <a:srgbClr val="00FF00"/>
                </a:solidFill>
                <a:latin typeface="Times New Roman" panose="02020603050405020304" pitchFamily="18" charset="0"/>
                <a:ea typeface="华文行楷" panose="02010800040101010101" pitchFamily="2" charset="-122"/>
              </a:rPr>
              <a:t>5</a:t>
            </a:r>
            <a:r>
              <a:rPr lang="zh-CN" altLang="en-US" sz="2400" dirty="0">
                <a:solidFill>
                  <a:srgbClr val="00FF00"/>
                </a:solidFill>
                <a:latin typeface="Times New Roman" panose="02020603050405020304" pitchFamily="18" charset="0"/>
                <a:ea typeface="华文行楷" panose="02010800040101010101" pitchFamily="2" charset="-122"/>
              </a:rPr>
              <a:t>亿岁）</a:t>
            </a:r>
            <a:endParaRPr lang="en-US" altLang="zh-CN" sz="2400" dirty="0">
              <a:solidFill>
                <a:srgbClr val="00FF00"/>
              </a:solidFill>
              <a:latin typeface="Times New Roman" panose="02020603050405020304" pitchFamily="18" charset="0"/>
              <a:ea typeface="华文行楷" panose="02010800040101010101" pitchFamily="2" charset="-122"/>
            </a:endParaRPr>
          </a:p>
          <a:p>
            <a:pPr algn="ctr">
              <a:spcBef>
                <a:spcPct val="50000"/>
              </a:spcBef>
              <a:buFontTx/>
              <a:buNone/>
            </a:pPr>
            <a:r>
              <a:rPr lang="zh-CN" altLang="en-US" sz="2400" dirty="0">
                <a:solidFill>
                  <a:srgbClr val="FF0000"/>
                </a:solidFill>
                <a:latin typeface="Times New Roman" panose="02020603050405020304" pitchFamily="18" charset="0"/>
                <a:ea typeface="华文行楷" panose="02010800040101010101" pitchFamily="2" charset="-122"/>
              </a:rPr>
              <a:t>真</a:t>
            </a:r>
            <a:r>
              <a:rPr lang="zh-CN" altLang="en-US" sz="2400" dirty="0">
                <a:solidFill>
                  <a:srgbClr val="00FF00"/>
                </a:solidFill>
                <a:latin typeface="Times New Roman" panose="02020603050405020304" pitchFamily="18" charset="0"/>
                <a:ea typeface="华文行楷" panose="02010800040101010101" pitchFamily="2" charset="-122"/>
              </a:rPr>
              <a:t>第一代</a:t>
            </a:r>
          </a:p>
          <a:p>
            <a:pPr algn="ctr">
              <a:spcBef>
                <a:spcPct val="50000"/>
              </a:spcBef>
              <a:buFontTx/>
              <a:buNone/>
            </a:pPr>
            <a:r>
              <a:rPr lang="zh-CN" altLang="en-US" sz="2400" dirty="0">
                <a:solidFill>
                  <a:srgbClr val="00FF00"/>
                </a:solidFill>
                <a:latin typeface="Times New Roman" panose="02020603050405020304" pitchFamily="18" charset="0"/>
                <a:ea typeface="华文行楷" panose="02010800040101010101" pitchFamily="2" charset="-122"/>
              </a:rPr>
              <a:t>（穿越</a:t>
            </a:r>
            <a:r>
              <a:rPr lang="en-US" altLang="zh-CN" sz="2400" dirty="0">
                <a:solidFill>
                  <a:srgbClr val="00FF00"/>
                </a:solidFill>
                <a:latin typeface="Times New Roman" panose="02020603050405020304" pitchFamily="18" charset="0"/>
                <a:ea typeface="华文行楷" panose="02010800040101010101" pitchFamily="2" charset="-122"/>
              </a:rPr>
              <a:t>133</a:t>
            </a:r>
            <a:r>
              <a:rPr lang="zh-CN" altLang="en-US" sz="2400" dirty="0">
                <a:solidFill>
                  <a:srgbClr val="00FF00"/>
                </a:solidFill>
                <a:latin typeface="Times New Roman" panose="02020603050405020304" pitchFamily="18" charset="0"/>
                <a:ea typeface="华文行楷" panose="02010800040101010101" pitchFamily="2" charset="-122"/>
              </a:rPr>
              <a:t>光年）</a:t>
            </a:r>
            <a:r>
              <a:rPr lang="en-US" altLang="zh-CN" sz="2400" dirty="0">
                <a:solidFill>
                  <a:srgbClr val="00FF00"/>
                </a:solidFill>
                <a:latin typeface="Times New Roman" panose="02020603050405020304" pitchFamily="18" charset="0"/>
                <a:ea typeface="华文行楷" panose="02010800040101010101" pitchFamily="2" charset="-122"/>
              </a:rPr>
              <a:t>0</a:t>
            </a:r>
            <a:r>
              <a:rPr lang="zh-CN" altLang="en-US" sz="2400" dirty="0">
                <a:solidFill>
                  <a:srgbClr val="00FF00"/>
                </a:solidFill>
                <a:latin typeface="Times New Roman" panose="02020603050405020304" pitchFamily="18" charset="0"/>
                <a:ea typeface="华文行楷" panose="02010800040101010101" pitchFamily="2" charset="-122"/>
              </a:rPr>
              <a:t>岁</a:t>
            </a:r>
          </a:p>
        </p:txBody>
      </p:sp>
      <p:sp>
        <p:nvSpPr>
          <p:cNvPr id="91142" name="Text Box 9"/>
          <p:cNvSpPr txBox="1">
            <a:spLocks noChangeArrowheads="1"/>
          </p:cNvSpPr>
          <p:nvPr/>
        </p:nvSpPr>
        <p:spPr bwMode="auto">
          <a:xfrm>
            <a:off x="5940152" y="4593929"/>
            <a:ext cx="2339975"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en-US" altLang="zh-CN" sz="2400" dirty="0">
                <a:solidFill>
                  <a:srgbClr val="00FF00"/>
                </a:solidFill>
                <a:latin typeface="Times New Roman" panose="02020603050405020304" pitchFamily="18" charset="0"/>
                <a:ea typeface="华文行楷" panose="02010800040101010101" pitchFamily="2" charset="-122"/>
              </a:rPr>
              <a:t>    z=0</a:t>
            </a:r>
            <a:r>
              <a:rPr lang="zh-CN" altLang="en-US" sz="2400" dirty="0">
                <a:solidFill>
                  <a:srgbClr val="00FF00"/>
                </a:solidFill>
                <a:latin typeface="Times New Roman" panose="02020603050405020304" pitchFamily="18" charset="0"/>
                <a:ea typeface="华文行楷" panose="02010800040101010101" pitchFamily="2" charset="-122"/>
              </a:rPr>
              <a:t> （宇宙</a:t>
            </a:r>
            <a:r>
              <a:rPr lang="en-US" altLang="zh-CN" sz="2400" dirty="0">
                <a:solidFill>
                  <a:srgbClr val="00FF00"/>
                </a:solidFill>
                <a:latin typeface="Times New Roman" panose="02020603050405020304" pitchFamily="18" charset="0"/>
                <a:ea typeface="华文行楷" panose="02010800040101010101" pitchFamily="2" charset="-122"/>
              </a:rPr>
              <a:t>138</a:t>
            </a:r>
            <a:r>
              <a:rPr lang="zh-CN" altLang="en-US" sz="2400" dirty="0">
                <a:solidFill>
                  <a:srgbClr val="00FF00"/>
                </a:solidFill>
                <a:latin typeface="Times New Roman" panose="02020603050405020304" pitchFamily="18" charset="0"/>
                <a:ea typeface="华文行楷" panose="02010800040101010101" pitchFamily="2" charset="-122"/>
              </a:rPr>
              <a:t>亿岁）</a:t>
            </a:r>
            <a:endParaRPr lang="en-US" altLang="zh-CN" sz="2400" dirty="0">
              <a:solidFill>
                <a:srgbClr val="00FF00"/>
              </a:solidFill>
              <a:latin typeface="Times New Roman" panose="02020603050405020304" pitchFamily="18" charset="0"/>
              <a:ea typeface="华文行楷" panose="02010800040101010101" pitchFamily="2" charset="-122"/>
            </a:endParaRPr>
          </a:p>
          <a:p>
            <a:pPr algn="ctr">
              <a:spcBef>
                <a:spcPct val="50000"/>
              </a:spcBef>
              <a:buFontTx/>
              <a:buNone/>
            </a:pPr>
            <a:r>
              <a:rPr lang="zh-CN" altLang="en-US" sz="2400" dirty="0">
                <a:solidFill>
                  <a:srgbClr val="FF0000"/>
                </a:solidFill>
                <a:latin typeface="Times New Roman" panose="02020603050405020304" pitchFamily="18" charset="0"/>
                <a:ea typeface="华文行楷" panose="02010800040101010101" pitchFamily="2" charset="-122"/>
              </a:rPr>
              <a:t>化石</a:t>
            </a:r>
            <a:r>
              <a:rPr lang="zh-CN" altLang="en-US" sz="2400" dirty="0">
                <a:solidFill>
                  <a:srgbClr val="00FF00"/>
                </a:solidFill>
                <a:latin typeface="Times New Roman" panose="02020603050405020304" pitchFamily="18" charset="0"/>
                <a:ea typeface="华文行楷" panose="02010800040101010101" pitchFamily="2" charset="-122"/>
              </a:rPr>
              <a:t>第一代</a:t>
            </a:r>
          </a:p>
          <a:p>
            <a:pPr algn="ctr">
              <a:spcBef>
                <a:spcPct val="50000"/>
              </a:spcBef>
              <a:buFontTx/>
              <a:buNone/>
            </a:pPr>
            <a:r>
              <a:rPr lang="en-US" altLang="zh-CN" sz="2400" dirty="0">
                <a:solidFill>
                  <a:srgbClr val="00FF00"/>
                </a:solidFill>
                <a:latin typeface="Times New Roman" panose="02020603050405020304" pitchFamily="18" charset="0"/>
                <a:ea typeface="华文行楷" panose="02010800040101010101" pitchFamily="2" charset="-122"/>
              </a:rPr>
              <a:t>138-5=133</a:t>
            </a:r>
            <a:r>
              <a:rPr lang="zh-CN" altLang="en-US" sz="2400" dirty="0">
                <a:solidFill>
                  <a:srgbClr val="00FF00"/>
                </a:solidFill>
                <a:latin typeface="Times New Roman" panose="02020603050405020304" pitchFamily="18" charset="0"/>
                <a:ea typeface="华文行楷" panose="02010800040101010101" pitchFamily="2" charset="-122"/>
              </a:rPr>
              <a:t>亿岁</a:t>
            </a:r>
          </a:p>
        </p:txBody>
      </p:sp>
      <p:sp>
        <p:nvSpPr>
          <p:cNvPr id="2" name="等号 1"/>
          <p:cNvSpPr/>
          <p:nvPr/>
        </p:nvSpPr>
        <p:spPr bwMode="auto">
          <a:xfrm>
            <a:off x="4530725" y="5165725"/>
            <a:ext cx="914400" cy="914400"/>
          </a:xfrm>
          <a:prstGeom prst="mathEqual">
            <a:avLst/>
          </a:prstGeom>
          <a:solidFill>
            <a:schemeClr val="accent1"/>
          </a:solidFill>
          <a:ln w="12700" cap="flat" cmpd="sng" algn="ctr">
            <a:solidFill>
              <a:schemeClr val="tx1"/>
            </a:solidFill>
            <a:prstDash val="solid"/>
            <a:round/>
            <a:headEnd type="none" w="sm" len="sm"/>
            <a:tailEnd type="none" w="sm" len="sm"/>
          </a:ln>
          <a:effectLst/>
        </p:spPr>
        <p:txBody>
          <a:bodyPr/>
          <a:lstStyle/>
          <a:p>
            <a:pPr>
              <a:defRPr/>
            </a:pPr>
            <a:endParaRPr lang="zh-CN"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1" grpId="0"/>
      <p:bldP spid="911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p:txBody>
          <a:bodyPr/>
          <a:lstStyle/>
          <a:p>
            <a:pPr algn="ctr"/>
            <a:r>
              <a:rPr lang="en-US" altLang="zh-CN" sz="6000" smtClean="0">
                <a:latin typeface="Arial" panose="020B0604020202020204" pitchFamily="34" charset="0"/>
              </a:rPr>
              <a:t>4</a:t>
            </a:r>
            <a:r>
              <a:rPr lang="zh-CN" altLang="en-US" sz="6000" smtClean="0">
                <a:latin typeface="Arial" panose="020B0604020202020204" pitchFamily="34" charset="0"/>
              </a:rPr>
              <a:t>、星系的演化</a:t>
            </a:r>
            <a:endParaRPr lang="en-US" altLang="zh-CN" sz="6000" smtClean="0">
              <a:latin typeface="Arial" panose="020B0604020202020204" pitchFamily="34" charset="0"/>
            </a:endParaRPr>
          </a:p>
        </p:txBody>
      </p:sp>
      <p:sp>
        <p:nvSpPr>
          <p:cNvPr id="95235" name="Rectangle 3"/>
          <p:cNvSpPr>
            <a:spLocks noGrp="1" noChangeArrowheads="1"/>
          </p:cNvSpPr>
          <p:nvPr>
            <p:ph type="body" idx="4294967295"/>
          </p:nvPr>
        </p:nvSpPr>
        <p:spPr>
          <a:xfrm>
            <a:off x="250825" y="1196975"/>
            <a:ext cx="8763000" cy="4968875"/>
          </a:xfrm>
        </p:spPr>
        <p:txBody>
          <a:bodyPr/>
          <a:lstStyle/>
          <a:p>
            <a:r>
              <a:rPr lang="zh-CN" altLang="en-US" dirty="0" smtClean="0"/>
              <a:t>星系持续等级演化，小的原星系（团块）并合为更大的星系</a:t>
            </a:r>
          </a:p>
          <a:p>
            <a:endParaRPr lang="zh-CN" altLang="en-US" dirty="0" smtClean="0"/>
          </a:p>
          <a:p>
            <a:r>
              <a:rPr lang="zh-CN" altLang="en-US" dirty="0" smtClean="0"/>
              <a:t>早期宇宙更小，星体更靠近，并合更频繁</a:t>
            </a:r>
          </a:p>
          <a:p>
            <a:pPr lvl="1"/>
            <a:r>
              <a:rPr lang="zh-CN" altLang="en-US" dirty="0" smtClean="0"/>
              <a:t>尺度</a:t>
            </a:r>
            <a:r>
              <a:rPr lang="en-US" altLang="zh-CN" dirty="0" smtClean="0"/>
              <a:t>~1/(1+z)</a:t>
            </a:r>
            <a:r>
              <a:rPr lang="zh-CN" altLang="en-US" dirty="0" smtClean="0"/>
              <a:t>，体积</a:t>
            </a:r>
            <a:r>
              <a:rPr lang="en-US" altLang="zh-CN" dirty="0" smtClean="0"/>
              <a:t>~1/(1+z)^3</a:t>
            </a:r>
            <a:endParaRPr lang="zh-CN" altLang="en-US" dirty="0" smtClean="0"/>
          </a:p>
          <a:p>
            <a:endParaRPr lang="zh-CN" altLang="en-US" dirty="0" smtClean="0"/>
          </a:p>
          <a:p>
            <a:r>
              <a:rPr lang="zh-CN" altLang="en-US" dirty="0" smtClean="0"/>
              <a:t>暗物质晕内的亮物质由于辐射冷却而凝聚、坍缩，形成小到球状星团，大到矮星系的星体</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p:txBody>
          <a:bodyPr/>
          <a:lstStyle/>
          <a:p>
            <a:r>
              <a:rPr lang="zh-CN" altLang="en-US" sz="3600" smtClean="0"/>
              <a:t>大星系周围的环境显示“组装”过的痕迹</a:t>
            </a:r>
          </a:p>
        </p:txBody>
      </p:sp>
      <p:sp>
        <p:nvSpPr>
          <p:cNvPr id="97283" name="Rectangle 3"/>
          <p:cNvSpPr>
            <a:spLocks noGrp="1" noChangeArrowheads="1"/>
          </p:cNvSpPr>
          <p:nvPr>
            <p:ph type="body" idx="4294967295"/>
          </p:nvPr>
        </p:nvSpPr>
        <p:spPr>
          <a:xfrm>
            <a:off x="250825" y="1052513"/>
            <a:ext cx="8763000" cy="1655762"/>
          </a:xfrm>
        </p:spPr>
        <p:txBody>
          <a:bodyPr/>
          <a:lstStyle/>
          <a:p>
            <a:r>
              <a:rPr lang="zh-CN" altLang="en-US" dirty="0" smtClean="0"/>
              <a:t>在大的旋涡星系中，暗弱的矮椭球星系（含暗物质）与最年老的球状星团（基本不含暗物质）：可能是遗留下来的原星系碎片</a:t>
            </a:r>
          </a:p>
        </p:txBody>
      </p:sp>
      <p:pic>
        <p:nvPicPr>
          <p:cNvPr id="97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852738"/>
            <a:ext cx="4264025" cy="366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068638"/>
            <a:ext cx="4264025" cy="151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6" name="Text Box 6"/>
          <p:cNvSpPr txBox="1">
            <a:spLocks noChangeArrowheads="1"/>
          </p:cNvSpPr>
          <p:nvPr/>
        </p:nvSpPr>
        <p:spPr bwMode="auto">
          <a:xfrm>
            <a:off x="2665691" y="4797425"/>
            <a:ext cx="634019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r">
              <a:spcBef>
                <a:spcPct val="0"/>
              </a:spcBef>
              <a:buFontTx/>
              <a:buNone/>
            </a:pPr>
            <a:r>
              <a:rPr lang="zh-CN" altLang="en-US" dirty="0"/>
              <a:t>最老球状星团</a:t>
            </a:r>
            <a:r>
              <a:rPr lang="en-US" altLang="zh-CN" dirty="0"/>
              <a:t>~135</a:t>
            </a:r>
            <a:r>
              <a:rPr lang="zh-CN" altLang="en-US" dirty="0"/>
              <a:t>亿岁</a:t>
            </a:r>
          </a:p>
          <a:p>
            <a:pPr algn="r">
              <a:spcBef>
                <a:spcPct val="0"/>
              </a:spcBef>
              <a:buFontTx/>
              <a:buNone/>
            </a:pPr>
            <a:r>
              <a:rPr lang="zh-CN" altLang="en-US" dirty="0"/>
              <a:t>晕</a:t>
            </a:r>
            <a:r>
              <a:rPr lang="en-US" altLang="zh-CN" dirty="0"/>
              <a:t>~115</a:t>
            </a:r>
            <a:r>
              <a:rPr lang="zh-CN" altLang="en-US" dirty="0"/>
              <a:t>亿岁</a:t>
            </a:r>
          </a:p>
          <a:p>
            <a:pPr algn="r">
              <a:spcBef>
                <a:spcPct val="0"/>
              </a:spcBef>
              <a:buFontTx/>
              <a:buNone/>
            </a:pPr>
            <a:r>
              <a:rPr lang="zh-CN" altLang="en-US" dirty="0"/>
              <a:t>星系盘更年轻（需更长时间形成）</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95288" y="404813"/>
            <a:ext cx="8534400" cy="685800"/>
          </a:xfrm>
        </p:spPr>
        <p:txBody>
          <a:bodyPr/>
          <a:lstStyle/>
          <a:p>
            <a:pPr eaLnBrk="1" hangingPunct="1"/>
            <a:r>
              <a:rPr lang="en-US" altLang="zh-CN" smtClean="0">
                <a:latin typeface="Arial" panose="020B0604020202020204" pitchFamily="34" charset="0"/>
              </a:rPr>
              <a:t>1</a:t>
            </a:r>
            <a:r>
              <a:rPr lang="zh-CN" altLang="en-US" smtClean="0">
                <a:latin typeface="Arial" panose="020B0604020202020204" pitchFamily="34" charset="0"/>
              </a:rPr>
              <a:t>、</a:t>
            </a:r>
            <a:r>
              <a:rPr lang="zh-CN" altLang="en-US" smtClean="0"/>
              <a:t>星系团与大尺度结构</a:t>
            </a:r>
          </a:p>
        </p:txBody>
      </p:sp>
      <p:sp>
        <p:nvSpPr>
          <p:cNvPr id="11267" name="Rectangle 3"/>
          <p:cNvSpPr>
            <a:spLocks noGrp="1" noChangeArrowheads="1"/>
          </p:cNvSpPr>
          <p:nvPr>
            <p:ph type="body" idx="1"/>
          </p:nvPr>
        </p:nvSpPr>
        <p:spPr>
          <a:xfrm>
            <a:off x="250825" y="1844675"/>
            <a:ext cx="8763000" cy="4321175"/>
          </a:xfrm>
        </p:spPr>
        <p:txBody>
          <a:bodyPr/>
          <a:lstStyle/>
          <a:p>
            <a:pPr eaLnBrk="1" hangingPunct="1"/>
            <a:r>
              <a:rPr lang="zh-CN" altLang="en-US" dirty="0" smtClean="0"/>
              <a:t>引力使星系聚集，雕刻宇宙的结构</a:t>
            </a:r>
          </a:p>
          <a:p>
            <a:pPr lvl="1" eaLnBrk="1" hangingPunct="1"/>
            <a:r>
              <a:rPr lang="zh-CN" altLang="en-US" dirty="0" smtClean="0"/>
              <a:t>主要依靠星系之间的暗物质</a:t>
            </a:r>
          </a:p>
          <a:p>
            <a:pPr eaLnBrk="1" hangingPunct="1"/>
            <a:endParaRPr lang="zh-CN" altLang="en-US" dirty="0" smtClean="0"/>
          </a:p>
          <a:p>
            <a:pPr eaLnBrk="1" hangingPunct="1"/>
            <a:r>
              <a:rPr lang="zh-CN" altLang="en-US" dirty="0" smtClean="0"/>
              <a:t>根据成员星系的多少（形状），星系聚集为</a:t>
            </a:r>
          </a:p>
          <a:p>
            <a:pPr lvl="1" eaLnBrk="1" hangingPunct="1"/>
            <a:r>
              <a:rPr lang="zh-CN" altLang="en-US" dirty="0" smtClean="0"/>
              <a:t>星系群：数十个星系，结构松散，</a:t>
            </a:r>
            <a:r>
              <a:rPr lang="en-US" altLang="zh-CN" dirty="0" smtClean="0"/>
              <a:t>~3Mpc</a:t>
            </a:r>
          </a:p>
          <a:p>
            <a:pPr lvl="1" eaLnBrk="1" hangingPunct="1"/>
            <a:r>
              <a:rPr lang="zh-CN" altLang="en-US" dirty="0" smtClean="0"/>
              <a:t>星系团：数千个星系，结构规则，</a:t>
            </a:r>
            <a:r>
              <a:rPr lang="en-US" altLang="zh-CN" dirty="0" smtClean="0"/>
              <a:t>~2-10Mpc</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p:txBody>
          <a:bodyPr/>
          <a:lstStyle/>
          <a:p>
            <a:r>
              <a:rPr lang="zh-CN" altLang="en-US" sz="4000" smtClean="0"/>
              <a:t>星系越年轻（遥远），越暗弱混乱</a:t>
            </a:r>
          </a:p>
        </p:txBody>
      </p:sp>
      <p:sp>
        <p:nvSpPr>
          <p:cNvPr id="99331" name="Rectangle 3"/>
          <p:cNvSpPr>
            <a:spLocks noGrp="1" noChangeArrowheads="1"/>
          </p:cNvSpPr>
          <p:nvPr>
            <p:ph type="body" idx="4294967295"/>
          </p:nvPr>
        </p:nvSpPr>
        <p:spPr>
          <a:xfrm>
            <a:off x="250825" y="1341438"/>
            <a:ext cx="8763000" cy="4824412"/>
          </a:xfrm>
        </p:spPr>
        <p:txBody>
          <a:bodyPr/>
          <a:lstStyle/>
          <a:p>
            <a:r>
              <a:rPr lang="en-US" altLang="zh-CN" dirty="0" smtClean="0"/>
              <a:t>z=7</a:t>
            </a:r>
            <a:r>
              <a:rPr lang="zh-CN" altLang="en-US" dirty="0" smtClean="0"/>
              <a:t>，   星系太暗弱，看不出结构</a:t>
            </a:r>
          </a:p>
          <a:p>
            <a:r>
              <a:rPr lang="en-US" altLang="zh-CN" dirty="0" smtClean="0"/>
              <a:t>z=4-6 [</a:t>
            </a:r>
            <a:r>
              <a:rPr lang="zh-CN" altLang="en-US" dirty="0" smtClean="0"/>
              <a:t>宇宙</a:t>
            </a:r>
            <a:r>
              <a:rPr lang="en-US" altLang="zh-CN" dirty="0" smtClean="0"/>
              <a:t>16</a:t>
            </a:r>
            <a:r>
              <a:rPr lang="zh-CN" altLang="en-US" dirty="0" smtClean="0"/>
              <a:t>亿</a:t>
            </a:r>
            <a:r>
              <a:rPr lang="en-US" altLang="zh-CN" dirty="0" smtClean="0"/>
              <a:t>-9</a:t>
            </a:r>
            <a:r>
              <a:rPr lang="zh-CN" altLang="en-US" dirty="0" smtClean="0"/>
              <a:t>亿岁</a:t>
            </a:r>
            <a:r>
              <a:rPr lang="en-US" altLang="zh-CN" dirty="0" smtClean="0"/>
              <a:t>]</a:t>
            </a:r>
            <a:r>
              <a:rPr lang="zh-CN" altLang="en-US" dirty="0" smtClean="0"/>
              <a:t>，结构显现</a:t>
            </a:r>
          </a:p>
          <a:p>
            <a:endParaRPr lang="zh-CN" altLang="en-US" dirty="0" smtClean="0"/>
          </a:p>
          <a:p>
            <a:endParaRPr lang="zh-CN" altLang="en-US" dirty="0" smtClean="0"/>
          </a:p>
          <a:p>
            <a:endParaRPr lang="zh-CN" altLang="en-US" dirty="0" smtClean="0"/>
          </a:p>
          <a:p>
            <a:endParaRPr lang="zh-CN" altLang="en-US" dirty="0" smtClean="0"/>
          </a:p>
          <a:p>
            <a:r>
              <a:rPr lang="zh-CN" altLang="en-US" dirty="0" smtClean="0"/>
              <a:t>甚至，</a:t>
            </a:r>
            <a:r>
              <a:rPr lang="en-US" altLang="zh-CN" dirty="0" smtClean="0"/>
              <a:t>z = 0.4–0.8 </a:t>
            </a:r>
            <a:r>
              <a:rPr lang="zh-CN" altLang="en-US" dirty="0" smtClean="0"/>
              <a:t>（</a:t>
            </a:r>
            <a:r>
              <a:rPr lang="en-US" altLang="zh-CN" dirty="0" smtClean="0"/>
              <a:t>~60</a:t>
            </a:r>
            <a:r>
              <a:rPr lang="zh-CN" altLang="en-US" dirty="0" smtClean="0"/>
              <a:t>亿年前），星系也相当不规则</a:t>
            </a:r>
          </a:p>
        </p:txBody>
      </p:sp>
      <p:pic>
        <p:nvPicPr>
          <p:cNvPr id="993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781300"/>
            <a:ext cx="8404225"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p:txBody>
          <a:bodyPr/>
          <a:lstStyle/>
          <a:p>
            <a:endParaRPr lang="zh-CN" altLang="en-US" smtClean="0"/>
          </a:p>
        </p:txBody>
      </p:sp>
      <p:sp>
        <p:nvSpPr>
          <p:cNvPr id="101379" name="Rectangle 3"/>
          <p:cNvSpPr>
            <a:spLocks noGrp="1" noChangeArrowheads="1"/>
          </p:cNvSpPr>
          <p:nvPr>
            <p:ph type="body" idx="4294967295"/>
          </p:nvPr>
        </p:nvSpPr>
        <p:spPr>
          <a:xfrm>
            <a:off x="250825" y="836613"/>
            <a:ext cx="3600450" cy="5329237"/>
          </a:xfrm>
        </p:spPr>
        <p:txBody>
          <a:bodyPr/>
          <a:lstStyle/>
          <a:p>
            <a:r>
              <a:rPr lang="en-US" altLang="zh-CN" dirty="0" smtClean="0"/>
              <a:t>z=0.02-0.03</a:t>
            </a:r>
            <a:r>
              <a:rPr lang="zh-CN" altLang="en-US" dirty="0" smtClean="0"/>
              <a:t>的近邻星系符合哈勃分类</a:t>
            </a:r>
          </a:p>
          <a:p>
            <a:pPr lvl="1"/>
            <a:r>
              <a:rPr lang="en-US" altLang="zh-CN" dirty="0" smtClean="0"/>
              <a:t>10%</a:t>
            </a:r>
            <a:r>
              <a:rPr lang="zh-CN" altLang="en-US" dirty="0" smtClean="0"/>
              <a:t>不规则星系</a:t>
            </a:r>
          </a:p>
          <a:p>
            <a:endParaRPr lang="en-US" altLang="zh-CN" dirty="0" smtClean="0">
              <a:solidFill>
                <a:srgbClr val="00FF00"/>
              </a:solidFill>
            </a:endParaRPr>
          </a:p>
          <a:p>
            <a:r>
              <a:rPr lang="en-US" altLang="zh-CN" dirty="0" smtClean="0"/>
              <a:t>z=0.4-0.8</a:t>
            </a:r>
            <a:r>
              <a:rPr lang="zh-CN" altLang="en-US" dirty="0" smtClean="0"/>
              <a:t>，更多混乱星系</a:t>
            </a:r>
          </a:p>
          <a:p>
            <a:pPr lvl="1"/>
            <a:r>
              <a:rPr lang="en-US" altLang="zh-CN" dirty="0" smtClean="0"/>
              <a:t>~50%</a:t>
            </a:r>
            <a:r>
              <a:rPr lang="zh-CN" altLang="en-US" dirty="0" smtClean="0"/>
              <a:t>星系不规则</a:t>
            </a:r>
          </a:p>
          <a:p>
            <a:pPr lvl="1"/>
            <a:r>
              <a:rPr lang="zh-CN" altLang="en-US" dirty="0" smtClean="0"/>
              <a:t>旋涡星系很少</a:t>
            </a:r>
          </a:p>
        </p:txBody>
      </p:sp>
      <p:pic>
        <p:nvPicPr>
          <p:cNvPr id="1013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563" y="549275"/>
            <a:ext cx="5278437" cy="588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曲线连接符 4"/>
          <p:cNvCxnSpPr>
            <a:cxnSpLocks noChangeShapeType="1"/>
          </p:cNvCxnSpPr>
          <p:nvPr/>
        </p:nvCxnSpPr>
        <p:spPr bwMode="auto">
          <a:xfrm rot="16200000" flipV="1">
            <a:off x="6119813" y="2384425"/>
            <a:ext cx="2879725" cy="1800225"/>
          </a:xfrm>
          <a:prstGeom prst="curvedConnector3">
            <a:avLst>
              <a:gd name="adj1" fmla="val 50000"/>
            </a:avLst>
          </a:prstGeom>
          <a:noFill/>
          <a:ln w="38100" algn="ctr">
            <a:solidFill>
              <a:srgbClr val="FF0000"/>
            </a:solidFill>
            <a:round/>
            <a:headEnd type="none" w="sm" len="sm"/>
            <a:tailEnd type="triangle" w="med" len="med"/>
          </a:ln>
          <a:extLst>
            <a:ext uri="{909E8E84-426E-40DD-AFC4-6F175D3DCCD1}">
              <a14:hiddenFill xmlns:a14="http://schemas.microsoft.com/office/drawing/2010/main">
                <a:noFill/>
              </a14:hiddenFill>
            </a:ext>
          </a:extLst>
        </p:spPr>
      </p:cxnSp>
      <p:sp>
        <p:nvSpPr>
          <p:cNvPr id="2" name="文本框 1"/>
          <p:cNvSpPr txBox="1"/>
          <p:nvPr/>
        </p:nvSpPr>
        <p:spPr>
          <a:xfrm>
            <a:off x="5364088" y="1552287"/>
            <a:ext cx="1512168"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smtClean="0">
                <a:ln>
                  <a:noFill/>
                </a:ln>
                <a:solidFill>
                  <a:srgbClr val="FF0000"/>
                </a:solidFill>
                <a:effectLst/>
                <a:uLnTx/>
                <a:uFillTx/>
                <a:latin typeface="Times New Roman" panose="02020603050405020304" pitchFamily="18" charset="0"/>
                <a:ea typeface="华文行楷" panose="02010800040101010101" pitchFamily="2" charset="-122"/>
                <a:cs typeface="+mn-cs"/>
              </a:rPr>
              <a:t>当前</a:t>
            </a:r>
            <a:endParaRPr kumimoji="0" lang="zh-CN" alt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华文行楷" panose="02010800040101010101" pitchFamily="2" charset="-122"/>
              <a:cs typeface="+mn-cs"/>
            </a:endParaRPr>
          </a:p>
        </p:txBody>
      </p:sp>
      <p:sp>
        <p:nvSpPr>
          <p:cNvPr id="3" name="文本框 2"/>
          <p:cNvSpPr txBox="1"/>
          <p:nvPr/>
        </p:nvSpPr>
        <p:spPr>
          <a:xfrm>
            <a:off x="5345510" y="4365104"/>
            <a:ext cx="2304256"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200" b="0" i="0" u="none" strike="noStrike" kern="1200" cap="none" spc="0" normalizeH="0" baseline="0" noProof="0" dirty="0" smtClean="0">
                <a:ln>
                  <a:noFill/>
                </a:ln>
                <a:solidFill>
                  <a:srgbClr val="FF0000"/>
                </a:solidFill>
                <a:effectLst/>
                <a:uLnTx/>
                <a:uFillTx/>
                <a:latin typeface="Times New Roman" panose="02020603050405020304" pitchFamily="18" charset="0"/>
                <a:ea typeface="华文行楷" panose="02010800040101010101" pitchFamily="2" charset="-122"/>
                <a:cs typeface="+mn-cs"/>
              </a:rPr>
              <a:t>60</a:t>
            </a:r>
            <a:r>
              <a:rPr kumimoji="0" lang="zh-CN" altLang="en-US" sz="3200" b="0" i="0" u="none" strike="noStrike" kern="1200" cap="none" spc="0" normalizeH="0" baseline="0" noProof="0" dirty="0" smtClean="0">
                <a:ln>
                  <a:noFill/>
                </a:ln>
                <a:solidFill>
                  <a:srgbClr val="FF0000"/>
                </a:solidFill>
                <a:effectLst/>
                <a:uLnTx/>
                <a:uFillTx/>
                <a:latin typeface="Times New Roman" panose="02020603050405020304" pitchFamily="18" charset="0"/>
                <a:ea typeface="华文行楷" panose="02010800040101010101" pitchFamily="2" charset="-122"/>
                <a:cs typeface="+mn-cs"/>
              </a:rPr>
              <a:t>亿年前</a:t>
            </a:r>
            <a:endParaRPr kumimoji="0" lang="zh-CN" alt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华文行楷" panose="02010800040101010101" pitchFamily="2" charset="-122"/>
              <a:cs typeface="+mn-cs"/>
            </a:endParaRPr>
          </a:p>
        </p:txBody>
      </p:sp>
    </p:spTree>
    <p:extLst>
      <p:ext uri="{BB962C8B-B14F-4D97-AF65-F5344CB8AC3E}">
        <p14:creationId xmlns:p14="http://schemas.microsoft.com/office/powerpoint/2010/main" val="22804188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p:txBody>
          <a:bodyPr/>
          <a:lstStyle/>
          <a:p>
            <a:r>
              <a:rPr lang="zh-CN" altLang="en-US" sz="4400" smtClean="0"/>
              <a:t>第一代超大质量黑洞的成长</a:t>
            </a:r>
          </a:p>
        </p:txBody>
      </p:sp>
      <p:sp>
        <p:nvSpPr>
          <p:cNvPr id="103427" name="Rectangle 3"/>
          <p:cNvSpPr>
            <a:spLocks noGrp="1" noChangeArrowheads="1"/>
          </p:cNvSpPr>
          <p:nvPr>
            <p:ph type="body" idx="4294967295"/>
          </p:nvPr>
        </p:nvSpPr>
        <p:spPr>
          <a:xfrm>
            <a:off x="250825" y="1196975"/>
            <a:ext cx="8763000" cy="4968875"/>
          </a:xfrm>
        </p:spPr>
        <p:txBody>
          <a:bodyPr/>
          <a:lstStyle/>
          <a:p>
            <a:r>
              <a:rPr lang="en-US" altLang="zh-CN" dirty="0" smtClean="0"/>
              <a:t>z=6-7</a:t>
            </a:r>
            <a:r>
              <a:rPr lang="zh-CN" altLang="en-US" dirty="0" smtClean="0"/>
              <a:t>类星体的发动机，质量</a:t>
            </a:r>
            <a:r>
              <a:rPr lang="en-US" altLang="zh-CN" dirty="0" smtClean="0"/>
              <a:t>~10^9</a:t>
            </a:r>
            <a:r>
              <a:rPr lang="zh-CN" altLang="en-US" dirty="0" smtClean="0"/>
              <a:t>倍太阳质量），其成长方式可能是</a:t>
            </a:r>
            <a:endParaRPr lang="en-US" altLang="zh-CN" dirty="0" smtClean="0"/>
          </a:p>
          <a:p>
            <a:pPr lvl="1"/>
            <a:r>
              <a:rPr lang="zh-CN" altLang="en-US" sz="3200" dirty="0" smtClean="0"/>
              <a:t>由暗物质微晕的并合，第一代恒星留下的恒星质量黑洞</a:t>
            </a:r>
          </a:p>
          <a:p>
            <a:pPr lvl="1"/>
            <a:r>
              <a:rPr lang="zh-CN" altLang="en-US" sz="3200" dirty="0" smtClean="0"/>
              <a:t>通过吸积并合时第一代星系之间的气体</a:t>
            </a:r>
          </a:p>
          <a:p>
            <a:pPr lvl="1"/>
            <a:r>
              <a:rPr lang="zh-CN" altLang="en-US" sz="3200" dirty="0" smtClean="0"/>
              <a:t>通过第一代星系中央的致密热气体的快速坍缩</a:t>
            </a:r>
          </a:p>
          <a:p>
            <a:pPr lvl="1"/>
            <a:r>
              <a:rPr lang="zh-CN" altLang="en-US" sz="3200" dirty="0" smtClean="0"/>
              <a:t>自下而上等级并合触发星系中央超大质量黑洞的增长</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body" idx="4294967295"/>
          </p:nvPr>
        </p:nvSpPr>
        <p:spPr>
          <a:xfrm>
            <a:off x="250825" y="476250"/>
            <a:ext cx="8763000" cy="1150938"/>
          </a:xfrm>
        </p:spPr>
        <p:txBody>
          <a:bodyPr/>
          <a:lstStyle/>
          <a:p>
            <a:r>
              <a:rPr lang="zh-CN" altLang="en-US" smtClean="0"/>
              <a:t>超大质量黑洞的质量与旋涡星系核球的质量（椭圆星系的质量）成正比（即同时增长）</a:t>
            </a:r>
          </a:p>
        </p:txBody>
      </p:sp>
      <p:pic>
        <p:nvPicPr>
          <p:cNvPr id="1054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844675"/>
            <a:ext cx="6542088" cy="450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p:txBody>
          <a:bodyPr/>
          <a:lstStyle/>
          <a:p>
            <a:r>
              <a:rPr lang="zh-CN" altLang="en-US" sz="4400" smtClean="0"/>
              <a:t>大星系并合制造更大质量的黑洞</a:t>
            </a:r>
          </a:p>
        </p:txBody>
      </p:sp>
      <p:sp>
        <p:nvSpPr>
          <p:cNvPr id="107523" name="Rectangle 3"/>
          <p:cNvSpPr>
            <a:spLocks noGrp="1" noChangeArrowheads="1"/>
          </p:cNvSpPr>
          <p:nvPr>
            <p:ph type="body" idx="4294967295"/>
          </p:nvPr>
        </p:nvSpPr>
        <p:spPr>
          <a:xfrm>
            <a:off x="250825" y="1412875"/>
            <a:ext cx="2881313" cy="4464050"/>
          </a:xfrm>
        </p:spPr>
        <p:txBody>
          <a:bodyPr/>
          <a:lstStyle/>
          <a:p>
            <a:pPr>
              <a:lnSpc>
                <a:spcPct val="90000"/>
              </a:lnSpc>
            </a:pPr>
            <a:r>
              <a:rPr lang="zh-CN" altLang="en-US" smtClean="0"/>
              <a:t>正在并合的近邻星系</a:t>
            </a:r>
            <a:r>
              <a:rPr lang="en-US" altLang="zh-CN" smtClean="0"/>
              <a:t>NGC 6240</a:t>
            </a:r>
          </a:p>
          <a:p>
            <a:pPr>
              <a:lnSpc>
                <a:spcPct val="90000"/>
              </a:lnSpc>
            </a:pPr>
            <a:endParaRPr lang="en-US" altLang="zh-CN" smtClean="0"/>
          </a:p>
          <a:p>
            <a:pPr>
              <a:lnSpc>
                <a:spcPct val="90000"/>
              </a:lnSpc>
            </a:pPr>
            <a:r>
              <a:rPr lang="zh-CN" altLang="en-US" smtClean="0"/>
              <a:t>两个超大质量黑洞相距</a:t>
            </a:r>
            <a:r>
              <a:rPr lang="en-US" altLang="zh-CN" smtClean="0"/>
              <a:t>3,000</a:t>
            </a:r>
            <a:r>
              <a:rPr lang="zh-CN" altLang="en-US" smtClean="0"/>
              <a:t>光年，可能约</a:t>
            </a:r>
            <a:r>
              <a:rPr lang="en-US" altLang="zh-CN" smtClean="0"/>
              <a:t>1</a:t>
            </a:r>
            <a:r>
              <a:rPr lang="zh-CN" altLang="en-US" smtClean="0"/>
              <a:t>亿年后并合</a:t>
            </a:r>
          </a:p>
        </p:txBody>
      </p:sp>
      <p:pic>
        <p:nvPicPr>
          <p:cNvPr id="1075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238" y="1052513"/>
            <a:ext cx="5973762" cy="509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5" name="Text Box 5"/>
          <p:cNvSpPr txBox="1">
            <a:spLocks noChangeArrowheads="1"/>
          </p:cNvSpPr>
          <p:nvPr/>
        </p:nvSpPr>
        <p:spPr bwMode="auto">
          <a:xfrm>
            <a:off x="5867400" y="1557338"/>
            <a:ext cx="865188"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en-US" altLang="zh-CN">
                <a:solidFill>
                  <a:srgbClr val="00FF00"/>
                </a:solidFill>
                <a:latin typeface="Times New Roman" panose="02020603050405020304" pitchFamily="18" charset="0"/>
                <a:ea typeface="华文行楷" panose="02010800040101010101" pitchFamily="2" charset="-122"/>
              </a:rPr>
              <a:t>X</a:t>
            </a:r>
            <a:r>
              <a:rPr lang="zh-CN" altLang="en-US">
                <a:solidFill>
                  <a:srgbClr val="00FF00"/>
                </a:solidFill>
                <a:latin typeface="Times New Roman" panose="02020603050405020304" pitchFamily="18" charset="0"/>
                <a:ea typeface="华文行楷" panose="02010800040101010101" pitchFamily="2" charset="-122"/>
              </a:rPr>
              <a:t>射线</a:t>
            </a:r>
          </a:p>
        </p:txBody>
      </p:sp>
      <p:sp>
        <p:nvSpPr>
          <p:cNvPr id="107526" name="Text Box 6"/>
          <p:cNvSpPr txBox="1">
            <a:spLocks noChangeArrowheads="1"/>
          </p:cNvSpPr>
          <p:nvPr/>
        </p:nvSpPr>
        <p:spPr bwMode="auto">
          <a:xfrm>
            <a:off x="3924300" y="3500438"/>
            <a:ext cx="12239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zh-CN" altLang="en-US">
                <a:solidFill>
                  <a:srgbClr val="00FF00"/>
                </a:solidFill>
                <a:latin typeface="Times New Roman" panose="02020603050405020304" pitchFamily="18" charset="0"/>
                <a:ea typeface="华文行楷" panose="02010800040101010101" pitchFamily="2" charset="-122"/>
              </a:rPr>
              <a:t>光学</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body" idx="4294967295"/>
          </p:nvPr>
        </p:nvSpPr>
        <p:spPr>
          <a:xfrm>
            <a:off x="179388" y="476250"/>
            <a:ext cx="8763000" cy="2305050"/>
          </a:xfrm>
        </p:spPr>
        <p:txBody>
          <a:bodyPr/>
          <a:lstStyle/>
          <a:p>
            <a:r>
              <a:rPr lang="zh-CN" altLang="en-US" smtClean="0"/>
              <a:t>星系等级式并合与超大质量黑洞的成长，影响星系的恒星形成率</a:t>
            </a:r>
          </a:p>
          <a:p>
            <a:r>
              <a:rPr lang="zh-CN" altLang="en-US" dirty="0" smtClean="0"/>
              <a:t>在整个并合系统内，星系间的潮汐力 </a:t>
            </a:r>
            <a:r>
              <a:rPr lang="en-US" altLang="zh-CN" dirty="0" smtClean="0"/>
              <a:t>+ </a:t>
            </a:r>
            <a:r>
              <a:rPr lang="zh-CN" altLang="en-US" dirty="0" smtClean="0"/>
              <a:t>气体云间的碰撞，可能触发很多恒星形成区</a:t>
            </a:r>
          </a:p>
        </p:txBody>
      </p:sp>
      <p:pic>
        <p:nvPicPr>
          <p:cNvPr id="1095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924175"/>
            <a:ext cx="5524500" cy="359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p:txBody>
          <a:bodyPr/>
          <a:lstStyle/>
          <a:p>
            <a:endParaRPr lang="zh-CN" altLang="en-US" sz="4400" smtClean="0"/>
          </a:p>
        </p:txBody>
      </p:sp>
      <p:sp>
        <p:nvSpPr>
          <p:cNvPr id="111619" name="Rectangle 3"/>
          <p:cNvSpPr>
            <a:spLocks noGrp="1" noChangeArrowheads="1"/>
          </p:cNvSpPr>
          <p:nvPr>
            <p:ph type="body" idx="4294967295"/>
          </p:nvPr>
        </p:nvSpPr>
        <p:spPr>
          <a:xfrm>
            <a:off x="179388" y="549275"/>
            <a:ext cx="8763000" cy="1511300"/>
          </a:xfrm>
        </p:spPr>
        <p:txBody>
          <a:bodyPr/>
          <a:lstStyle/>
          <a:p>
            <a:r>
              <a:rPr lang="zh-CN" altLang="en-US" smtClean="0"/>
              <a:t>更大结构也由等级式并合构建</a:t>
            </a:r>
          </a:p>
          <a:p>
            <a:r>
              <a:rPr lang="zh-CN" altLang="en-US" smtClean="0"/>
              <a:t>遥远的早型星系团比近邻的晚型星系团混乱</a:t>
            </a:r>
          </a:p>
        </p:txBody>
      </p:sp>
      <p:pic>
        <p:nvPicPr>
          <p:cNvPr id="1116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205038"/>
            <a:ext cx="6153150" cy="426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621" name="Text Box 5"/>
          <p:cNvSpPr txBox="1">
            <a:spLocks noChangeArrowheads="1"/>
          </p:cNvSpPr>
          <p:nvPr/>
        </p:nvSpPr>
        <p:spPr bwMode="auto">
          <a:xfrm>
            <a:off x="6379730" y="2205038"/>
            <a:ext cx="273685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zh-CN" altLang="en-US" dirty="0"/>
              <a:t>大爆炸后</a:t>
            </a:r>
            <a:r>
              <a:rPr lang="en-US" altLang="zh-CN" dirty="0"/>
              <a:t>~6.5</a:t>
            </a:r>
            <a:r>
              <a:rPr lang="zh-CN" altLang="en-US" dirty="0"/>
              <a:t>亿年</a:t>
            </a:r>
            <a:r>
              <a:rPr lang="en-US" altLang="zh-CN" dirty="0"/>
              <a:t>(z=8)</a:t>
            </a:r>
            <a:r>
              <a:rPr lang="zh-CN" altLang="en-US" dirty="0"/>
              <a:t>，年轻小星系（</a:t>
            </a:r>
            <a:r>
              <a:rPr lang="en-US" altLang="zh-CN" dirty="0" err="1" smtClean="0"/>
              <a:t>abcde</a:t>
            </a:r>
            <a:r>
              <a:rPr lang="zh-CN" altLang="en-US" dirty="0"/>
              <a:t>，光度</a:t>
            </a:r>
            <a:r>
              <a:rPr lang="en-US" altLang="zh-CN" dirty="0"/>
              <a:t>~</a:t>
            </a:r>
            <a:r>
              <a:rPr lang="zh-CN" altLang="en-US" dirty="0"/>
              <a:t>银河系，但尺寸小很多）正在构建原星系团</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781300"/>
            <a:ext cx="6018213" cy="299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667" name="Text Box 6"/>
          <p:cNvSpPr txBox="1">
            <a:spLocks noChangeArrowheads="1"/>
          </p:cNvSpPr>
          <p:nvPr/>
        </p:nvSpPr>
        <p:spPr bwMode="auto">
          <a:xfrm>
            <a:off x="1979613" y="1268413"/>
            <a:ext cx="54721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t>距离         </a:t>
            </a:r>
            <a:r>
              <a:rPr lang="en-US" altLang="zh-CN"/>
              <a:t>=   24 - 62 </a:t>
            </a:r>
            <a:r>
              <a:rPr lang="zh-CN" altLang="en-US"/>
              <a:t>亿光年</a:t>
            </a:r>
          </a:p>
          <a:p>
            <a:pPr>
              <a:spcBef>
                <a:spcPct val="50000"/>
              </a:spcBef>
              <a:buFontTx/>
              <a:buNone/>
            </a:pPr>
            <a:r>
              <a:rPr lang="zh-CN" altLang="en-US"/>
              <a:t>宇宙年龄  </a:t>
            </a:r>
            <a:r>
              <a:rPr lang="en-US" altLang="zh-CN"/>
              <a:t>=  110 - 75 </a:t>
            </a:r>
            <a:r>
              <a:rPr lang="zh-CN" altLang="en-US"/>
              <a:t>亿岁</a:t>
            </a:r>
          </a:p>
        </p:txBody>
      </p:sp>
      <p:sp>
        <p:nvSpPr>
          <p:cNvPr id="113668" name="Text Box 7"/>
          <p:cNvSpPr txBox="1">
            <a:spLocks noChangeArrowheads="1"/>
          </p:cNvSpPr>
          <p:nvPr/>
        </p:nvSpPr>
        <p:spPr bwMode="auto">
          <a:xfrm>
            <a:off x="1547813" y="5805488"/>
            <a:ext cx="28082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rPr>
              <a:t>距离更遥远 </a:t>
            </a:r>
            <a:endParaRPr lang="en-US" altLang="zh-CN" dirty="0">
              <a:latin typeface="Times New Roman" panose="02020603050405020304" pitchFamily="18" charset="0"/>
            </a:endParaRPr>
          </a:p>
        </p:txBody>
      </p:sp>
      <p:sp>
        <p:nvSpPr>
          <p:cNvPr id="113669" name="Line 8"/>
          <p:cNvSpPr>
            <a:spLocks noChangeShapeType="1"/>
          </p:cNvSpPr>
          <p:nvPr/>
        </p:nvSpPr>
        <p:spPr bwMode="auto">
          <a:xfrm>
            <a:off x="4067175" y="6092825"/>
            <a:ext cx="1150938" cy="0"/>
          </a:xfrm>
          <a:prstGeom prst="line">
            <a:avLst/>
          </a:prstGeom>
          <a:noFill/>
          <a:ln w="57150">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0" name="Rectangle 10"/>
          <p:cNvSpPr>
            <a:spLocks noGrp="1" noChangeArrowheads="1"/>
          </p:cNvSpPr>
          <p:nvPr>
            <p:ph type="title" idx="4294967295"/>
          </p:nvPr>
        </p:nvSpPr>
        <p:spPr/>
        <p:txBody>
          <a:bodyPr/>
          <a:lstStyle/>
          <a:p>
            <a:pPr algn="ctr"/>
            <a:r>
              <a:rPr lang="zh-CN" altLang="en-US" sz="4400" smtClean="0"/>
              <a:t>不同距离 </a:t>
            </a:r>
            <a:r>
              <a:rPr lang="en-US" altLang="zh-CN" sz="4400" smtClean="0"/>
              <a:t>(</a:t>
            </a:r>
            <a:r>
              <a:rPr lang="zh-CN" altLang="en-US" sz="4400" smtClean="0"/>
              <a:t>年龄</a:t>
            </a:r>
            <a:r>
              <a:rPr lang="en-US" altLang="zh-CN" sz="4400" smtClean="0"/>
              <a:t>) </a:t>
            </a:r>
            <a:r>
              <a:rPr lang="zh-CN" altLang="en-US" sz="4400" smtClean="0"/>
              <a:t>的并合星系</a:t>
            </a:r>
          </a:p>
        </p:txBody>
      </p:sp>
      <p:sp>
        <p:nvSpPr>
          <p:cNvPr id="113671" name="Text Box 11"/>
          <p:cNvSpPr txBox="1">
            <a:spLocks noChangeArrowheads="1"/>
          </p:cNvSpPr>
          <p:nvPr/>
        </p:nvSpPr>
        <p:spPr bwMode="auto">
          <a:xfrm>
            <a:off x="5364163" y="5805488"/>
            <a:ext cx="34925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zh-CN" altLang="en-US">
                <a:latin typeface="Times New Roman" panose="02020603050405020304" pitchFamily="18" charset="0"/>
              </a:rPr>
              <a:t>更年轻的并合星系</a:t>
            </a:r>
          </a:p>
        </p:txBody>
      </p:sp>
      <p:sp>
        <p:nvSpPr>
          <p:cNvPr id="8" name="左箭头 7"/>
          <p:cNvSpPr/>
          <p:nvPr/>
        </p:nvSpPr>
        <p:spPr bwMode="auto">
          <a:xfrm>
            <a:off x="2360054" y="4136678"/>
            <a:ext cx="4536603" cy="288032"/>
          </a:xfrm>
          <a:prstGeom prst="lef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p:txBody>
          <a:bodyPr/>
          <a:lstStyle/>
          <a:p>
            <a:pPr algn="ctr"/>
            <a:r>
              <a:rPr lang="zh-CN" altLang="en-US" sz="4000" smtClean="0"/>
              <a:t>近邻年老星系的并合</a:t>
            </a:r>
          </a:p>
        </p:txBody>
      </p:sp>
      <p:pic>
        <p:nvPicPr>
          <p:cNvPr id="3532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9169400" cy="197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981075"/>
            <a:ext cx="5508625"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7" name="Text Box 8"/>
          <p:cNvSpPr txBox="1">
            <a:spLocks noChangeArrowheads="1"/>
          </p:cNvSpPr>
          <p:nvPr/>
        </p:nvSpPr>
        <p:spPr bwMode="auto">
          <a:xfrm>
            <a:off x="1835150" y="2565400"/>
            <a:ext cx="66976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latin typeface="Times New Roman" panose="02020603050405020304" pitchFamily="18" charset="0"/>
              </a:rPr>
              <a:t>椭圆星系由</a:t>
            </a:r>
            <a:r>
              <a:rPr lang="en-US" altLang="zh-CN">
                <a:latin typeface="Times New Roman" panose="02020603050405020304" pitchFamily="18" charset="0"/>
              </a:rPr>
              <a:t>2-3</a:t>
            </a:r>
            <a:r>
              <a:rPr lang="zh-CN" altLang="en-US">
                <a:latin typeface="Times New Roman" panose="02020603050405020304" pitchFamily="18" charset="0"/>
              </a:rPr>
              <a:t>个旋涡星系并合而成</a:t>
            </a:r>
          </a:p>
        </p:txBody>
      </p:sp>
      <p:sp>
        <p:nvSpPr>
          <p:cNvPr id="115718" name="Text Box 9"/>
          <p:cNvSpPr txBox="1">
            <a:spLocks noChangeArrowheads="1"/>
          </p:cNvSpPr>
          <p:nvPr/>
        </p:nvSpPr>
        <p:spPr bwMode="auto">
          <a:xfrm>
            <a:off x="2627313" y="6021388"/>
            <a:ext cx="34559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pPr>
            <a:r>
              <a:rPr lang="zh-CN" altLang="en-US" dirty="0">
                <a:latin typeface="Times New Roman" panose="02020603050405020304" pitchFamily="18" charset="0"/>
              </a:rPr>
              <a:t>计算机  模拟</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zh-CN" altLang="en-US" smtClean="0"/>
              <a:t>距离</a:t>
            </a:r>
            <a:r>
              <a:rPr lang="en-US" altLang="zh-CN" smtClean="0"/>
              <a:t>1.4</a:t>
            </a:r>
            <a:r>
              <a:rPr lang="zh-CN" altLang="en-US" smtClean="0"/>
              <a:t>亿光年，红外图像</a:t>
            </a:r>
          </a:p>
        </p:txBody>
      </p:sp>
      <p:pic>
        <p:nvPicPr>
          <p:cNvPr id="11776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492896"/>
            <a:ext cx="62134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200025" y="1124744"/>
            <a:ext cx="8763000" cy="5257800"/>
          </a:xfrm>
        </p:spPr>
        <p:txBody>
          <a:bodyPr/>
          <a:lstStyle/>
          <a:p>
            <a:endParaRPr lang="zh-CN" alt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79388" y="188913"/>
            <a:ext cx="8736012" cy="685800"/>
          </a:xfrm>
        </p:spPr>
        <p:txBody>
          <a:bodyPr/>
          <a:lstStyle/>
          <a:p>
            <a:pPr eaLnBrk="1" hangingPunct="1"/>
            <a:r>
              <a:rPr lang="en-US" altLang="zh-CN" smtClean="0">
                <a:latin typeface="Arial" panose="020B0604020202020204" pitchFamily="34" charset="0"/>
              </a:rPr>
              <a:t>1.1</a:t>
            </a:r>
            <a:r>
              <a:rPr lang="zh-CN" altLang="en-US" smtClean="0">
                <a:latin typeface="Arial" panose="020B0604020202020204" pitchFamily="34" charset="0"/>
              </a:rPr>
              <a:t>、本星系群</a:t>
            </a:r>
            <a:endParaRPr lang="zh-CN" altLang="en-US" smtClean="0">
              <a:latin typeface="Arial" panose="020B0604020202020204" pitchFamily="34" charset="0"/>
              <a:ea typeface="TT15Do00"/>
              <a:cs typeface="TT15Do00"/>
            </a:endParaRPr>
          </a:p>
        </p:txBody>
      </p:sp>
      <p:sp>
        <p:nvSpPr>
          <p:cNvPr id="13315" name="Rectangle 3"/>
          <p:cNvSpPr>
            <a:spLocks noGrp="1" noChangeArrowheads="1"/>
          </p:cNvSpPr>
          <p:nvPr>
            <p:ph type="body" idx="1"/>
          </p:nvPr>
        </p:nvSpPr>
        <p:spPr>
          <a:xfrm>
            <a:off x="250825" y="1125538"/>
            <a:ext cx="4752975" cy="5472112"/>
          </a:xfrm>
        </p:spPr>
        <p:txBody>
          <a:bodyPr/>
          <a:lstStyle/>
          <a:p>
            <a:pPr eaLnBrk="1" hangingPunct="1">
              <a:lnSpc>
                <a:spcPct val="90000"/>
              </a:lnSpc>
            </a:pPr>
            <a:r>
              <a:rPr lang="zh-CN" altLang="en-US" dirty="0" smtClean="0"/>
              <a:t>银河系所在的星系群，大小约</a:t>
            </a:r>
            <a:r>
              <a:rPr lang="en-US" altLang="zh-CN" dirty="0" smtClean="0"/>
              <a:t>3Mpc</a:t>
            </a:r>
            <a:r>
              <a:rPr lang="zh-CN" altLang="en-US" dirty="0" smtClean="0"/>
              <a:t>，至少</a:t>
            </a:r>
            <a:r>
              <a:rPr lang="en-US" altLang="zh-CN" dirty="0" smtClean="0"/>
              <a:t>50</a:t>
            </a:r>
            <a:r>
              <a:rPr lang="zh-CN" altLang="en-US" dirty="0" smtClean="0"/>
              <a:t>个星系</a:t>
            </a:r>
          </a:p>
          <a:p>
            <a:pPr eaLnBrk="1" hangingPunct="1">
              <a:lnSpc>
                <a:spcPct val="90000"/>
              </a:lnSpc>
            </a:pPr>
            <a:r>
              <a:rPr lang="zh-CN" altLang="en-US" dirty="0" smtClean="0"/>
              <a:t>两个棒旋星系：银河系、仙女星系</a:t>
            </a:r>
            <a:r>
              <a:rPr lang="en-US" altLang="zh-CN" dirty="0" smtClean="0"/>
              <a:t>M31</a:t>
            </a:r>
          </a:p>
          <a:p>
            <a:pPr eaLnBrk="1" hangingPunct="1">
              <a:lnSpc>
                <a:spcPct val="90000"/>
              </a:lnSpc>
            </a:pPr>
            <a:r>
              <a:rPr lang="zh-CN" altLang="en-US" dirty="0" smtClean="0"/>
              <a:t>一个旋涡星系：三角星系</a:t>
            </a:r>
            <a:r>
              <a:rPr lang="en-US" altLang="zh-CN" dirty="0" smtClean="0"/>
              <a:t>M33</a:t>
            </a:r>
          </a:p>
          <a:p>
            <a:pPr eaLnBrk="1" hangingPunct="1">
              <a:lnSpc>
                <a:spcPct val="90000"/>
              </a:lnSpc>
            </a:pPr>
            <a:r>
              <a:rPr lang="zh-CN" altLang="en-US" dirty="0" smtClean="0"/>
              <a:t>几个椭圆星系和矮星系</a:t>
            </a:r>
          </a:p>
          <a:p>
            <a:pPr eaLnBrk="1" hangingPunct="1">
              <a:lnSpc>
                <a:spcPct val="90000"/>
              </a:lnSpc>
            </a:pPr>
            <a:r>
              <a:rPr lang="en-US" altLang="zh-CN" dirty="0" smtClean="0"/>
              <a:t>~30</a:t>
            </a:r>
            <a:r>
              <a:rPr lang="zh-CN" altLang="en-US" dirty="0" smtClean="0"/>
              <a:t>个更小的矮星系</a:t>
            </a:r>
          </a:p>
          <a:p>
            <a:pPr eaLnBrk="1" hangingPunct="1">
              <a:lnSpc>
                <a:spcPct val="90000"/>
              </a:lnSpc>
            </a:pPr>
            <a:r>
              <a:rPr lang="zh-CN" altLang="en-US" dirty="0" smtClean="0"/>
              <a:t>不规则星系：大、小麦哲伦云等</a:t>
            </a:r>
          </a:p>
        </p:txBody>
      </p:sp>
      <p:pic>
        <p:nvPicPr>
          <p:cNvPr id="13316" name="Picture 4" descr="localgro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788" y="1268413"/>
            <a:ext cx="4113212" cy="383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 Box 7"/>
          <p:cNvSpPr txBox="1">
            <a:spLocks noChangeArrowheads="1"/>
          </p:cNvSpPr>
          <p:nvPr/>
        </p:nvSpPr>
        <p:spPr bwMode="auto">
          <a:xfrm>
            <a:off x="4859338" y="5157788"/>
            <a:ext cx="42846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r">
              <a:spcBef>
                <a:spcPct val="50000"/>
              </a:spcBef>
              <a:buFontTx/>
              <a:buNone/>
            </a:pPr>
            <a:r>
              <a:rPr lang="zh-CN" altLang="en-US" sz="2800" dirty="0">
                <a:latin typeface="Times New Roman" panose="02020603050405020304" pitchFamily="18" charset="0"/>
              </a:rPr>
              <a:t>大部分矮星系分别是银河系和仙女星系的卫星星系</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idx="4294967295"/>
          </p:nvPr>
        </p:nvSpPr>
        <p:spPr/>
        <p:txBody>
          <a:bodyPr/>
          <a:lstStyle/>
          <a:p>
            <a:r>
              <a:rPr lang="zh-CN" altLang="en-US" sz="4400" smtClean="0"/>
              <a:t>星系团也并合</a:t>
            </a:r>
          </a:p>
        </p:txBody>
      </p:sp>
      <p:sp>
        <p:nvSpPr>
          <p:cNvPr id="119811" name="Rectangle 3"/>
          <p:cNvSpPr>
            <a:spLocks noGrp="1" noChangeArrowheads="1"/>
          </p:cNvSpPr>
          <p:nvPr>
            <p:ph type="body" idx="4294967295"/>
          </p:nvPr>
        </p:nvSpPr>
        <p:spPr>
          <a:xfrm>
            <a:off x="250825" y="908050"/>
            <a:ext cx="4321175" cy="5545138"/>
          </a:xfrm>
        </p:spPr>
        <p:txBody>
          <a:bodyPr/>
          <a:lstStyle/>
          <a:p>
            <a:r>
              <a:rPr lang="zh-CN" altLang="en-US" dirty="0" smtClean="0"/>
              <a:t>子弹星系团，</a:t>
            </a:r>
            <a:r>
              <a:rPr lang="en-US" altLang="zh-CN" dirty="0" smtClean="0"/>
              <a:t>z=0.3</a:t>
            </a:r>
            <a:r>
              <a:rPr lang="zh-CN" altLang="en-US" dirty="0" smtClean="0"/>
              <a:t>（宇宙</a:t>
            </a:r>
            <a:r>
              <a:rPr lang="en-US" altLang="zh-CN" dirty="0" smtClean="0"/>
              <a:t>~100</a:t>
            </a:r>
            <a:r>
              <a:rPr lang="zh-CN" altLang="en-US" dirty="0" smtClean="0"/>
              <a:t>亿岁）</a:t>
            </a:r>
          </a:p>
          <a:p>
            <a:r>
              <a:rPr lang="zh-CN" altLang="en-US" dirty="0" smtClean="0"/>
              <a:t>红色：亮物质热气体的</a:t>
            </a:r>
            <a:r>
              <a:rPr lang="en-US" altLang="zh-CN" dirty="0" smtClean="0"/>
              <a:t>X</a:t>
            </a:r>
            <a:r>
              <a:rPr lang="zh-CN" altLang="en-US" dirty="0" smtClean="0"/>
              <a:t>射线辐射</a:t>
            </a:r>
          </a:p>
          <a:p>
            <a:r>
              <a:rPr lang="zh-CN" altLang="en-US" dirty="0" smtClean="0"/>
              <a:t>蓝色：引力质量分布（由引力透镜测）</a:t>
            </a:r>
          </a:p>
          <a:p>
            <a:r>
              <a:rPr lang="zh-CN" altLang="en-US" dirty="0" smtClean="0"/>
              <a:t>高速碰撞时，亮物质热气体减速，暗物质不减速</a:t>
            </a:r>
          </a:p>
          <a:p>
            <a:pPr lvl="1"/>
            <a:r>
              <a:rPr lang="zh-CN" altLang="en-US" dirty="0" smtClean="0"/>
              <a:t>暗物质存在的证据</a:t>
            </a:r>
          </a:p>
        </p:txBody>
      </p:sp>
      <p:pic>
        <p:nvPicPr>
          <p:cNvPr id="1198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484313"/>
            <a:ext cx="4643437" cy="373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p:txBody>
          <a:bodyPr/>
          <a:lstStyle/>
          <a:p>
            <a:pPr algn="l"/>
            <a:r>
              <a:rPr lang="zh-CN" altLang="en-US" sz="4400" u="none" smtClean="0"/>
              <a:t>四个星系团的并合</a:t>
            </a:r>
          </a:p>
        </p:txBody>
      </p:sp>
      <p:pic>
        <p:nvPicPr>
          <p:cNvPr id="121859"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3692525" y="1268413"/>
            <a:ext cx="5451475" cy="5257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860" name="Text Box 5"/>
          <p:cNvSpPr txBox="1">
            <a:spLocks noChangeArrowheads="1"/>
          </p:cNvSpPr>
          <p:nvPr/>
        </p:nvSpPr>
        <p:spPr bwMode="auto">
          <a:xfrm>
            <a:off x="250825" y="2636838"/>
            <a:ext cx="3960813" cy="204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latin typeface="Times New Roman" panose="02020603050405020304" pitchFamily="18" charset="0"/>
              </a:rPr>
              <a:t>X</a:t>
            </a:r>
            <a:r>
              <a:rPr lang="zh-CN" altLang="en-US">
                <a:latin typeface="Times New Roman" panose="02020603050405020304" pitchFamily="18" charset="0"/>
              </a:rPr>
              <a:t>射线辐射</a:t>
            </a:r>
          </a:p>
          <a:p>
            <a:pPr>
              <a:spcBef>
                <a:spcPct val="50000"/>
              </a:spcBef>
              <a:buFontTx/>
              <a:buNone/>
            </a:pPr>
            <a:r>
              <a:rPr lang="zh-CN" altLang="en-US">
                <a:latin typeface="Times New Roman" panose="02020603050405020304" pitchFamily="18" charset="0"/>
              </a:rPr>
              <a:t>紫红色：较冷气体</a:t>
            </a:r>
          </a:p>
          <a:p>
            <a:pPr>
              <a:spcBef>
                <a:spcPct val="50000"/>
              </a:spcBef>
              <a:buFontTx/>
              <a:buNone/>
            </a:pPr>
            <a:r>
              <a:rPr lang="zh-CN" altLang="en-US">
                <a:latin typeface="Times New Roman" panose="02020603050405020304" pitchFamily="18" charset="0"/>
              </a:rPr>
              <a:t>蓝色：   较热气体</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p:txBody>
          <a:bodyPr/>
          <a:lstStyle/>
          <a:p>
            <a:pPr algn="ctr"/>
            <a:r>
              <a:rPr lang="zh-CN" altLang="en-US" sz="4400" smtClean="0"/>
              <a:t>数值模拟宇宙的结构</a:t>
            </a:r>
          </a:p>
        </p:txBody>
      </p:sp>
      <p:sp>
        <p:nvSpPr>
          <p:cNvPr id="123907" name="Rectangle 3"/>
          <p:cNvSpPr>
            <a:spLocks noGrp="1" noChangeArrowheads="1"/>
          </p:cNvSpPr>
          <p:nvPr>
            <p:ph type="body" idx="4294967295"/>
          </p:nvPr>
        </p:nvSpPr>
        <p:spPr>
          <a:xfrm>
            <a:off x="250825" y="1268413"/>
            <a:ext cx="8763000" cy="4968875"/>
          </a:xfrm>
        </p:spPr>
        <p:txBody>
          <a:bodyPr/>
          <a:lstStyle/>
          <a:p>
            <a:r>
              <a:rPr lang="zh-CN" altLang="en-US" smtClean="0"/>
              <a:t>几十亿暗物质粒子 </a:t>
            </a:r>
            <a:r>
              <a:rPr lang="en-US" altLang="zh-CN" smtClean="0"/>
              <a:t>+ </a:t>
            </a:r>
            <a:r>
              <a:rPr lang="zh-CN" altLang="en-US" smtClean="0"/>
              <a:t>最新宇宙学参数</a:t>
            </a:r>
          </a:p>
          <a:p>
            <a:r>
              <a:rPr lang="zh-CN" altLang="en-US" smtClean="0"/>
              <a:t>模拟不同尺度结构的形成与演化：</a:t>
            </a:r>
          </a:p>
          <a:p>
            <a:pPr lvl="1"/>
            <a:r>
              <a:rPr lang="zh-CN" altLang="en-US" smtClean="0"/>
              <a:t>暗物质团块与晕</a:t>
            </a:r>
          </a:p>
          <a:p>
            <a:pPr lvl="1"/>
            <a:r>
              <a:rPr lang="zh-CN" altLang="en-US" smtClean="0"/>
              <a:t>纤维状结构，巨洞</a:t>
            </a:r>
          </a:p>
          <a:p>
            <a:pPr lvl="1"/>
            <a:r>
              <a:rPr lang="zh-CN" altLang="en-US" smtClean="0"/>
              <a:t>大小星系</a:t>
            </a:r>
          </a:p>
          <a:p>
            <a:pPr lvl="1"/>
            <a:r>
              <a:rPr lang="zh-CN" altLang="en-US" smtClean="0"/>
              <a:t>星系群</a:t>
            </a:r>
          </a:p>
          <a:p>
            <a:pPr lvl="1"/>
            <a:r>
              <a:rPr lang="zh-CN" altLang="en-US" smtClean="0"/>
              <a:t>星系团</a:t>
            </a:r>
          </a:p>
          <a:p>
            <a:r>
              <a:rPr lang="zh-CN" altLang="en-US" smtClean="0"/>
              <a:t>模拟不同年龄（红移、距离）的宇宙，并与观测比较</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idx="4294967295"/>
          </p:nvPr>
        </p:nvSpPr>
        <p:spPr>
          <a:xfrm>
            <a:off x="5651500" y="260350"/>
            <a:ext cx="3167063" cy="2016125"/>
          </a:xfrm>
        </p:spPr>
        <p:txBody>
          <a:bodyPr/>
          <a:lstStyle/>
          <a:p>
            <a:r>
              <a:rPr lang="zh-CN" altLang="en-US" sz="3600" smtClean="0"/>
              <a:t>模拟不同宇宙年龄（红移）时的结构</a:t>
            </a:r>
          </a:p>
        </p:txBody>
      </p:sp>
      <p:pic>
        <p:nvPicPr>
          <p:cNvPr id="1259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33375"/>
            <a:ext cx="2733675" cy="271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412875"/>
            <a:ext cx="2733675" cy="270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3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2420938"/>
            <a:ext cx="2733675" cy="271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136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3213100"/>
            <a:ext cx="2733675" cy="271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959" name="Text Box 8"/>
          <p:cNvSpPr txBox="1">
            <a:spLocks noChangeArrowheads="1"/>
          </p:cNvSpPr>
          <p:nvPr/>
        </p:nvSpPr>
        <p:spPr bwMode="auto">
          <a:xfrm>
            <a:off x="323850" y="3213100"/>
            <a:ext cx="15843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ea typeface="华文行楷" panose="02010800040101010101" pitchFamily="2" charset="-122"/>
              </a:rPr>
              <a:t>z=10</a:t>
            </a:r>
          </a:p>
          <a:p>
            <a:pPr>
              <a:spcBef>
                <a:spcPct val="50000"/>
              </a:spcBef>
              <a:buFontTx/>
              <a:buNone/>
            </a:pPr>
            <a:r>
              <a:rPr lang="en-US" altLang="zh-CN">
                <a:ea typeface="华文行楷" panose="02010800040101010101" pitchFamily="2" charset="-122"/>
              </a:rPr>
              <a:t>4.8</a:t>
            </a:r>
            <a:r>
              <a:rPr lang="zh-CN" altLang="en-US">
                <a:ea typeface="华文行楷" panose="02010800040101010101" pitchFamily="2" charset="-122"/>
              </a:rPr>
              <a:t>亿岁</a:t>
            </a:r>
          </a:p>
        </p:txBody>
      </p:sp>
      <p:sp>
        <p:nvSpPr>
          <p:cNvPr id="125960" name="Text Box 9"/>
          <p:cNvSpPr txBox="1">
            <a:spLocks noChangeArrowheads="1"/>
          </p:cNvSpPr>
          <p:nvPr/>
        </p:nvSpPr>
        <p:spPr bwMode="auto">
          <a:xfrm>
            <a:off x="2195513" y="4292600"/>
            <a:ext cx="15843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ea typeface="华文行楷" panose="02010800040101010101" pitchFamily="2" charset="-122"/>
              </a:rPr>
              <a:t>z=3</a:t>
            </a:r>
          </a:p>
          <a:p>
            <a:pPr>
              <a:spcBef>
                <a:spcPct val="50000"/>
              </a:spcBef>
              <a:buFontTx/>
              <a:buNone/>
            </a:pPr>
            <a:r>
              <a:rPr lang="en-US" altLang="zh-CN">
                <a:ea typeface="华文行楷" panose="02010800040101010101" pitchFamily="2" charset="-122"/>
              </a:rPr>
              <a:t>22</a:t>
            </a:r>
            <a:r>
              <a:rPr lang="zh-CN" altLang="en-US">
                <a:ea typeface="华文行楷" panose="02010800040101010101" pitchFamily="2" charset="-122"/>
              </a:rPr>
              <a:t>亿岁</a:t>
            </a:r>
            <a:endParaRPr lang="en-US" altLang="zh-CN">
              <a:ea typeface="华文行楷" panose="02010800040101010101" pitchFamily="2" charset="-122"/>
            </a:endParaRPr>
          </a:p>
        </p:txBody>
      </p:sp>
      <p:sp>
        <p:nvSpPr>
          <p:cNvPr id="125961" name="Text Box 10"/>
          <p:cNvSpPr txBox="1">
            <a:spLocks noChangeArrowheads="1"/>
          </p:cNvSpPr>
          <p:nvPr/>
        </p:nvSpPr>
        <p:spPr bwMode="auto">
          <a:xfrm>
            <a:off x="4211638" y="5229225"/>
            <a:ext cx="165576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ea typeface="华文行楷" panose="02010800040101010101" pitchFamily="2" charset="-122"/>
              </a:rPr>
              <a:t>z=1</a:t>
            </a:r>
          </a:p>
          <a:p>
            <a:pPr>
              <a:spcBef>
                <a:spcPct val="50000"/>
              </a:spcBef>
              <a:buFontTx/>
              <a:buNone/>
            </a:pPr>
            <a:r>
              <a:rPr lang="en-US" altLang="zh-CN">
                <a:latin typeface="Times New Roman" panose="02020603050405020304" pitchFamily="18" charset="0"/>
                <a:ea typeface="华文行楷" panose="02010800040101010101" pitchFamily="2" charset="-122"/>
              </a:rPr>
              <a:t>59</a:t>
            </a:r>
            <a:r>
              <a:rPr lang="zh-CN" altLang="en-US">
                <a:latin typeface="Times New Roman" panose="02020603050405020304" pitchFamily="18" charset="0"/>
                <a:ea typeface="华文行楷" panose="02010800040101010101" pitchFamily="2" charset="-122"/>
              </a:rPr>
              <a:t>亿岁</a:t>
            </a:r>
            <a:endParaRPr lang="en-US" altLang="zh-CN">
              <a:latin typeface="Times New Roman" panose="02020603050405020304" pitchFamily="18" charset="0"/>
              <a:ea typeface="华文行楷" panose="02010800040101010101" pitchFamily="2" charset="-122"/>
            </a:endParaRPr>
          </a:p>
        </p:txBody>
      </p:sp>
      <p:sp>
        <p:nvSpPr>
          <p:cNvPr id="125962" name="Text Box 11"/>
          <p:cNvSpPr txBox="1">
            <a:spLocks noChangeArrowheads="1"/>
          </p:cNvSpPr>
          <p:nvPr/>
        </p:nvSpPr>
        <p:spPr bwMode="auto">
          <a:xfrm>
            <a:off x="6877050" y="5373688"/>
            <a:ext cx="208756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ea typeface="华文行楷" panose="02010800040101010101" pitchFamily="2" charset="-122"/>
              </a:rPr>
              <a:t>z=0</a:t>
            </a:r>
          </a:p>
          <a:p>
            <a:pPr>
              <a:spcBef>
                <a:spcPct val="50000"/>
              </a:spcBef>
              <a:buFontTx/>
              <a:buNone/>
            </a:pPr>
            <a:r>
              <a:rPr lang="en-US" altLang="zh-CN">
                <a:ea typeface="华文行楷" panose="02010800040101010101" pitchFamily="2" charset="-122"/>
              </a:rPr>
              <a:t>138</a:t>
            </a:r>
            <a:r>
              <a:rPr lang="zh-CN" altLang="en-US">
                <a:ea typeface="华文行楷" panose="02010800040101010101" pitchFamily="2" charset="-122"/>
              </a:rPr>
              <a:t>亿岁</a:t>
            </a:r>
          </a:p>
        </p:txBody>
      </p:sp>
      <p:sp>
        <p:nvSpPr>
          <p:cNvPr id="2" name="文本框 1"/>
          <p:cNvSpPr txBox="1">
            <a:spLocks noChangeArrowheads="1"/>
          </p:cNvSpPr>
          <p:nvPr/>
        </p:nvSpPr>
        <p:spPr bwMode="auto">
          <a:xfrm>
            <a:off x="4644008" y="2473325"/>
            <a:ext cx="4752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latin typeface="Times New Roman" panose="02020603050405020304" pitchFamily="18" charset="0"/>
                <a:ea typeface="华文行楷" panose="02010800040101010101" pitchFamily="2" charset="-122"/>
              </a:rPr>
              <a:t>看点：纤维与巨洞的增长</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13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13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13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idx="4294967295"/>
          </p:nvPr>
        </p:nvSpPr>
        <p:spPr/>
        <p:txBody>
          <a:bodyPr/>
          <a:lstStyle/>
          <a:p>
            <a:r>
              <a:rPr lang="zh-CN" altLang="en-US" sz="4400" smtClean="0"/>
              <a:t>模拟不同尺度的结构</a:t>
            </a:r>
          </a:p>
        </p:txBody>
      </p:sp>
      <p:pic>
        <p:nvPicPr>
          <p:cNvPr id="1280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989138"/>
            <a:ext cx="8628063" cy="161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004" name="Text Box 6"/>
          <p:cNvSpPr txBox="1">
            <a:spLocks noChangeArrowheads="1"/>
          </p:cNvSpPr>
          <p:nvPr/>
        </p:nvSpPr>
        <p:spPr bwMode="auto">
          <a:xfrm>
            <a:off x="7380288" y="3644900"/>
            <a:ext cx="15843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rPr>
              <a:t>星系团尺度</a:t>
            </a:r>
          </a:p>
        </p:txBody>
      </p:sp>
      <p:sp>
        <p:nvSpPr>
          <p:cNvPr id="128005" name="Text Box 7"/>
          <p:cNvSpPr txBox="1">
            <a:spLocks noChangeArrowheads="1"/>
          </p:cNvSpPr>
          <p:nvPr/>
        </p:nvSpPr>
        <p:spPr bwMode="auto">
          <a:xfrm>
            <a:off x="3779838" y="4797425"/>
            <a:ext cx="525621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latin typeface="Times New Roman" panose="02020603050405020304" pitchFamily="18" charset="0"/>
              </a:rPr>
              <a:t>每个小亮斑代表一个暗物质晕，可能形成一个星系</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684213" y="404813"/>
            <a:ext cx="8208962" cy="1343025"/>
          </a:xfrm>
        </p:spPr>
        <p:txBody>
          <a:bodyPr/>
          <a:lstStyle/>
          <a:p>
            <a:r>
              <a:rPr lang="zh-CN" altLang="en-US" sz="4000" smtClean="0"/>
              <a:t>模拟（暗物质晕的大尺度结构）与观测（星系的分布）惊人地一致</a:t>
            </a:r>
          </a:p>
        </p:txBody>
      </p:sp>
      <p:pic>
        <p:nvPicPr>
          <p:cNvPr id="130051" name="Picture 5"/>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381000" y="1773238"/>
            <a:ext cx="8763000" cy="38385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052" name="Text Box 6"/>
          <p:cNvSpPr txBox="1">
            <a:spLocks noChangeArrowheads="1"/>
          </p:cNvSpPr>
          <p:nvPr/>
        </p:nvSpPr>
        <p:spPr bwMode="auto">
          <a:xfrm>
            <a:off x="539750" y="5589588"/>
            <a:ext cx="842486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latin typeface="Times New Roman" panose="02020603050405020304" pitchFamily="18" charset="0"/>
              </a:rPr>
              <a:t>仅有特定物理参数组合的模拟才能产生观测到的结构</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idx="4294967295"/>
          </p:nvPr>
        </p:nvSpPr>
        <p:spPr/>
        <p:txBody>
          <a:bodyPr/>
          <a:lstStyle/>
          <a:p>
            <a:endParaRPr lang="zh-CN" altLang="en-US" smtClean="0"/>
          </a:p>
        </p:txBody>
      </p:sp>
      <p:pic>
        <p:nvPicPr>
          <p:cNvPr id="132099"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0" y="-1030"/>
            <a:ext cx="8397875" cy="5257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7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4788" y="2195513"/>
            <a:ext cx="3859212" cy="466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a:spLocks noChangeArrowheads="1"/>
          </p:cNvSpPr>
          <p:nvPr/>
        </p:nvSpPr>
        <p:spPr bwMode="auto">
          <a:xfrm>
            <a:off x="5610225" y="4076700"/>
            <a:ext cx="338296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anose="02020603050405020304" pitchFamily="18" charset="0"/>
                <a:ea typeface="华文行楷" panose="02010800040101010101" pitchFamily="2" charset="-122"/>
              </a:defRPr>
            </a:lvl1pPr>
            <a:lvl2pPr marL="742950" indent="-285750">
              <a:defRPr sz="3200">
                <a:solidFill>
                  <a:schemeClr val="tx1"/>
                </a:solidFill>
                <a:latin typeface="Times New Roman" panose="02020603050405020304" pitchFamily="18" charset="0"/>
                <a:ea typeface="华文行楷" panose="02010800040101010101" pitchFamily="2" charset="-122"/>
              </a:defRPr>
            </a:lvl2pPr>
            <a:lvl3pPr marL="1143000" indent="-228600">
              <a:defRPr sz="3200">
                <a:solidFill>
                  <a:schemeClr val="tx1"/>
                </a:solidFill>
                <a:latin typeface="Times New Roman" panose="02020603050405020304" pitchFamily="18" charset="0"/>
                <a:ea typeface="华文行楷" panose="02010800040101010101" pitchFamily="2" charset="-122"/>
              </a:defRPr>
            </a:lvl3pPr>
            <a:lvl4pPr marL="1600200" indent="-228600">
              <a:defRPr sz="3200">
                <a:solidFill>
                  <a:schemeClr val="tx1"/>
                </a:solidFill>
                <a:latin typeface="Times New Roman" panose="02020603050405020304" pitchFamily="18" charset="0"/>
                <a:ea typeface="华文行楷" panose="02010800040101010101" pitchFamily="2" charset="-122"/>
              </a:defRPr>
            </a:lvl4pPr>
            <a:lvl5pPr marL="2057400" indent="-228600">
              <a:defRPr sz="3200">
                <a:solidFill>
                  <a:schemeClr val="tx1"/>
                </a:solidFill>
                <a:latin typeface="Times New Roman" panose="02020603050405020304" pitchFamily="18" charset="0"/>
                <a:ea typeface="华文行楷" panose="0201080004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华文行楷" panose="0201080004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华文行楷" panose="0201080004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华文行楷" panose="0201080004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华文行楷" panose="02010800040101010101" pitchFamily="2" charset="-122"/>
              </a:defRPr>
            </a:lvl9pPr>
          </a:lstStyle>
          <a:p>
            <a:r>
              <a:rPr lang="zh-CN" altLang="en-US">
                <a:solidFill>
                  <a:srgbClr val="00FF00"/>
                </a:solidFill>
              </a:rPr>
              <a:t>我们看到的不仅仅是宇宙，更是一部活生生的宇宙演化史</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7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p:txBody>
          <a:bodyPr/>
          <a:lstStyle/>
          <a:p>
            <a:pPr algn="ctr"/>
            <a:r>
              <a:rPr lang="en-US" altLang="zh-CN" sz="4400" smtClean="0">
                <a:latin typeface="Arial" panose="020B0604020202020204" pitchFamily="34" charset="0"/>
              </a:rPr>
              <a:t>5</a:t>
            </a:r>
            <a:r>
              <a:rPr lang="zh-CN" altLang="en-US" sz="4400" smtClean="0">
                <a:latin typeface="Arial" panose="020B0604020202020204" pitchFamily="34" charset="0"/>
              </a:rPr>
              <a:t>、银河系的形成与演化</a:t>
            </a:r>
          </a:p>
        </p:txBody>
      </p:sp>
      <p:sp>
        <p:nvSpPr>
          <p:cNvPr id="132099" name="Rectangle 3"/>
          <p:cNvSpPr>
            <a:spLocks noGrp="1" noChangeArrowheads="1"/>
          </p:cNvSpPr>
          <p:nvPr>
            <p:ph type="body" idx="4294967295"/>
          </p:nvPr>
        </p:nvSpPr>
        <p:spPr>
          <a:xfrm>
            <a:off x="250825" y="1484313"/>
            <a:ext cx="8763000" cy="4956175"/>
          </a:xfrm>
        </p:spPr>
        <p:txBody>
          <a:bodyPr/>
          <a:lstStyle/>
          <a:p>
            <a:r>
              <a:rPr lang="zh-CN" altLang="en-US" dirty="0" smtClean="0"/>
              <a:t>线索</a:t>
            </a:r>
            <a:r>
              <a:rPr lang="en-US" altLang="zh-CN" dirty="0" smtClean="0"/>
              <a:t>1</a:t>
            </a:r>
            <a:r>
              <a:rPr lang="zh-CN" altLang="en-US" dirty="0" smtClean="0"/>
              <a:t>：不同年龄、不同重元素丰度的恒星在银河系的分布</a:t>
            </a:r>
          </a:p>
          <a:p>
            <a:endParaRPr lang="en-US" altLang="zh-CN" dirty="0" smtClean="0"/>
          </a:p>
          <a:p>
            <a:r>
              <a:rPr lang="zh-CN" altLang="en-US" dirty="0" smtClean="0"/>
              <a:t>银晕中的球状星团、高速恒星：</a:t>
            </a:r>
            <a:endParaRPr lang="en-US" altLang="zh-CN" dirty="0" smtClean="0"/>
          </a:p>
          <a:p>
            <a:pPr lvl="1"/>
            <a:r>
              <a:rPr lang="zh-CN" altLang="en-US" dirty="0" smtClean="0"/>
              <a:t>属于今天依然存在的“第二代”恒星</a:t>
            </a:r>
            <a:endParaRPr lang="en-US" altLang="zh-CN" dirty="0" smtClean="0"/>
          </a:p>
          <a:p>
            <a:pPr lvl="1"/>
            <a:r>
              <a:rPr lang="zh-CN" altLang="en-US" dirty="0" smtClean="0"/>
              <a:t>在气体云落入银盘之前形成</a:t>
            </a:r>
            <a:endParaRPr lang="en-US" altLang="zh-CN" dirty="0" smtClean="0"/>
          </a:p>
          <a:p>
            <a:pPr lvl="1"/>
            <a:r>
              <a:rPr lang="zh-CN" altLang="en-US" dirty="0" smtClean="0"/>
              <a:t>银河系形成初期的情景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09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09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09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0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p:txBody>
          <a:bodyPr/>
          <a:lstStyle/>
          <a:p>
            <a:r>
              <a:rPr lang="zh-CN" altLang="en-US" smtClean="0"/>
              <a:t>银河系的形成与演化</a:t>
            </a:r>
          </a:p>
        </p:txBody>
      </p:sp>
      <p:sp>
        <p:nvSpPr>
          <p:cNvPr id="3" name="内容占位符 2"/>
          <p:cNvSpPr>
            <a:spLocks noGrp="1"/>
          </p:cNvSpPr>
          <p:nvPr>
            <p:ph idx="1"/>
          </p:nvPr>
        </p:nvSpPr>
        <p:spPr>
          <a:xfrm>
            <a:off x="250825" y="1341438"/>
            <a:ext cx="8763000" cy="4824412"/>
          </a:xfrm>
        </p:spPr>
        <p:txBody>
          <a:bodyPr/>
          <a:lstStyle/>
          <a:p>
            <a:r>
              <a:rPr lang="zh-CN" altLang="en-US" dirty="0" smtClean="0"/>
              <a:t>线索</a:t>
            </a:r>
            <a:r>
              <a:rPr lang="en-US" altLang="zh-CN" dirty="0" smtClean="0"/>
              <a:t>2</a:t>
            </a:r>
            <a:r>
              <a:rPr lang="zh-CN" altLang="en-US" dirty="0" smtClean="0"/>
              <a:t>：中央大质量黑洞 </a:t>
            </a:r>
            <a:r>
              <a:rPr lang="en-US" altLang="zh-CN" dirty="0" smtClean="0"/>
              <a:t>+ </a:t>
            </a:r>
            <a:r>
              <a:rPr lang="zh-CN" altLang="en-US" dirty="0" smtClean="0"/>
              <a:t>近邻矮星系的数量</a:t>
            </a:r>
          </a:p>
          <a:p>
            <a:endParaRPr lang="en-US" altLang="zh-CN" dirty="0" smtClean="0"/>
          </a:p>
          <a:p>
            <a:r>
              <a:rPr lang="zh-CN" altLang="en-US" dirty="0" smtClean="0"/>
              <a:t>结论：在一个巨大暗物质团块中的气体坍缩成许多小的原星系的同时，形成了银河系</a:t>
            </a:r>
          </a:p>
          <a:p>
            <a:pPr lvl="1"/>
            <a:r>
              <a:rPr lang="zh-CN" altLang="en-US" dirty="0" smtClean="0"/>
              <a:t>小星系：卫星矮星系</a:t>
            </a:r>
          </a:p>
          <a:p>
            <a:pPr lvl="1"/>
            <a:r>
              <a:rPr lang="zh-CN" altLang="en-US" dirty="0" smtClean="0"/>
              <a:t>大星系：</a:t>
            </a:r>
            <a:r>
              <a:rPr lang="en-US" altLang="zh-CN" dirty="0" smtClean="0"/>
              <a:t>LMC</a:t>
            </a:r>
            <a:r>
              <a:rPr lang="zh-CN" altLang="en-US" dirty="0" smtClean="0"/>
              <a:t>、</a:t>
            </a:r>
            <a:r>
              <a:rPr lang="en-US" altLang="zh-CN" dirty="0" smtClean="0"/>
              <a:t>SMC</a:t>
            </a:r>
          </a:p>
          <a:p>
            <a:pPr lvl="1"/>
            <a:r>
              <a:rPr lang="zh-CN" altLang="en-US" dirty="0" smtClean="0"/>
              <a:t>人马矮星系（距离几万光年）</a:t>
            </a:r>
            <a:endParaRPr lang="en-US" altLang="zh-CN" dirty="0" smtClean="0"/>
          </a:p>
          <a:p>
            <a:endParaRPr lang="zh-CN" alt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idx="4294967295"/>
          </p:nvPr>
        </p:nvSpPr>
        <p:spPr/>
        <p:txBody>
          <a:bodyPr/>
          <a:lstStyle/>
          <a:p>
            <a:pPr algn="ctr"/>
            <a:r>
              <a:rPr lang="zh-CN" altLang="en-US" smtClean="0"/>
              <a:t>银河系的形成与演化</a:t>
            </a:r>
          </a:p>
        </p:txBody>
      </p:sp>
      <p:sp>
        <p:nvSpPr>
          <p:cNvPr id="134147" name="Rectangle 3"/>
          <p:cNvSpPr>
            <a:spLocks noGrp="1" noChangeArrowheads="1"/>
          </p:cNvSpPr>
          <p:nvPr>
            <p:ph type="body" idx="4294967295"/>
          </p:nvPr>
        </p:nvSpPr>
        <p:spPr>
          <a:xfrm>
            <a:off x="250825" y="1484313"/>
            <a:ext cx="8763000" cy="4681537"/>
          </a:xfrm>
        </p:spPr>
        <p:txBody>
          <a:bodyPr/>
          <a:lstStyle/>
          <a:p>
            <a:r>
              <a:rPr lang="zh-CN" altLang="en-US" smtClean="0"/>
              <a:t>线索</a:t>
            </a:r>
            <a:r>
              <a:rPr lang="en-US" altLang="zh-CN" smtClean="0"/>
              <a:t>3</a:t>
            </a:r>
            <a:r>
              <a:rPr lang="zh-CN" altLang="en-US" smtClean="0"/>
              <a:t>：不同距离（不同年龄）星系，及其超大质量黑洞与并合历史</a:t>
            </a:r>
          </a:p>
          <a:p>
            <a:endParaRPr lang="zh-CN" altLang="en-US" smtClean="0"/>
          </a:p>
          <a:p>
            <a:r>
              <a:rPr lang="zh-CN" altLang="en-US" smtClean="0"/>
              <a:t>结论：银河系由许多小的原星系并合而成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4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50825" y="188913"/>
            <a:ext cx="8664575" cy="685800"/>
          </a:xfrm>
        </p:spPr>
        <p:txBody>
          <a:bodyPr/>
          <a:lstStyle/>
          <a:p>
            <a:pPr eaLnBrk="1" hangingPunct="1"/>
            <a:r>
              <a:rPr lang="zh-CN" altLang="en-US" sz="4400" smtClean="0">
                <a:latin typeface="Arial" panose="020B0604020202020204" pitchFamily="34" charset="0"/>
              </a:rPr>
              <a:t>仙女大星系 </a:t>
            </a:r>
            <a:r>
              <a:rPr lang="en-US" altLang="zh-CN" sz="4400" smtClean="0">
                <a:latin typeface="Arial" panose="020B0604020202020204" pitchFamily="34" charset="0"/>
              </a:rPr>
              <a:t>M31</a:t>
            </a:r>
            <a:endParaRPr lang="en-US" altLang="zh-CN" sz="4400" smtClean="0">
              <a:latin typeface="Arial" panose="020B0604020202020204" pitchFamily="34" charset="0"/>
              <a:ea typeface="TT15Do00"/>
              <a:cs typeface="TT15Do00"/>
            </a:endParaRPr>
          </a:p>
        </p:txBody>
      </p:sp>
      <p:sp>
        <p:nvSpPr>
          <p:cNvPr id="15363" name="Rectangle 3"/>
          <p:cNvSpPr>
            <a:spLocks noGrp="1" noChangeArrowheads="1"/>
          </p:cNvSpPr>
          <p:nvPr>
            <p:ph type="body" idx="1"/>
          </p:nvPr>
        </p:nvSpPr>
        <p:spPr>
          <a:xfrm>
            <a:off x="1116013" y="1196975"/>
            <a:ext cx="7826375" cy="1871663"/>
          </a:xfrm>
        </p:spPr>
        <p:txBody>
          <a:bodyPr/>
          <a:lstStyle/>
          <a:p>
            <a:pPr eaLnBrk="1" hangingPunct="1"/>
            <a:r>
              <a:rPr lang="zh-CN" altLang="en-US" dirty="0" smtClean="0"/>
              <a:t>本星系群内质量最大的星系</a:t>
            </a:r>
          </a:p>
          <a:p>
            <a:pPr eaLnBrk="1" hangingPunct="1"/>
            <a:r>
              <a:rPr lang="zh-CN" altLang="en-US" dirty="0" smtClean="0"/>
              <a:t>距离 ~ 770 </a:t>
            </a:r>
            <a:r>
              <a:rPr lang="en-US" altLang="zh-CN" dirty="0" err="1" smtClean="0"/>
              <a:t>kpc</a:t>
            </a:r>
            <a:r>
              <a:rPr lang="en-US" altLang="zh-CN" dirty="0" smtClean="0"/>
              <a:t>，</a:t>
            </a:r>
            <a:r>
              <a:rPr lang="zh-CN" altLang="en-US" dirty="0" smtClean="0"/>
              <a:t>直径 ~ 60 </a:t>
            </a:r>
            <a:r>
              <a:rPr lang="en-US" altLang="zh-CN" dirty="0" err="1" smtClean="0"/>
              <a:t>kpc</a:t>
            </a:r>
            <a:endParaRPr lang="en-US" altLang="zh-CN" dirty="0" smtClean="0"/>
          </a:p>
          <a:p>
            <a:pPr eaLnBrk="1" hangingPunct="1"/>
            <a:r>
              <a:rPr lang="en-US" altLang="zh-CN" dirty="0" err="1" smtClean="0"/>
              <a:t>SBb</a:t>
            </a:r>
            <a:r>
              <a:rPr lang="zh-CN" altLang="en-US" dirty="0" smtClean="0"/>
              <a:t>型棒旋星系</a:t>
            </a:r>
          </a:p>
        </p:txBody>
      </p:sp>
      <p:pic>
        <p:nvPicPr>
          <p:cNvPr id="15364" name="Picture 4" descr="m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3284538"/>
            <a:ext cx="3684588"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idx="4294967295"/>
          </p:nvPr>
        </p:nvSpPr>
        <p:spPr/>
        <p:txBody>
          <a:bodyPr/>
          <a:lstStyle/>
          <a:p>
            <a:r>
              <a:rPr lang="zh-CN" altLang="en-US" sz="4400" smtClean="0"/>
              <a:t>银河系还在持续增长</a:t>
            </a:r>
          </a:p>
        </p:txBody>
      </p:sp>
      <p:sp>
        <p:nvSpPr>
          <p:cNvPr id="139267" name="Rectangle 3"/>
          <p:cNvSpPr>
            <a:spLocks noGrp="1" noChangeArrowheads="1"/>
          </p:cNvSpPr>
          <p:nvPr>
            <p:ph type="body" idx="4294967295"/>
          </p:nvPr>
        </p:nvSpPr>
        <p:spPr>
          <a:xfrm>
            <a:off x="250825" y="1052513"/>
            <a:ext cx="4465638" cy="5472112"/>
          </a:xfrm>
        </p:spPr>
        <p:txBody>
          <a:bodyPr/>
          <a:lstStyle/>
          <a:p>
            <a:r>
              <a:rPr lang="zh-CN" altLang="en-US" dirty="0" smtClean="0"/>
              <a:t>人马</a:t>
            </a:r>
            <a:r>
              <a:rPr lang="en-US" altLang="zh-CN" dirty="0" smtClean="0"/>
              <a:t>[</a:t>
            </a:r>
            <a:r>
              <a:rPr lang="zh-CN" altLang="en-US" dirty="0" smtClean="0"/>
              <a:t>其它</a:t>
            </a:r>
            <a:r>
              <a:rPr lang="en-US" altLang="zh-CN" dirty="0" smtClean="0"/>
              <a:t>]</a:t>
            </a:r>
            <a:r>
              <a:rPr lang="zh-CN" altLang="en-US" dirty="0" smtClean="0"/>
              <a:t>矮星系穿越银盘</a:t>
            </a:r>
          </a:p>
          <a:p>
            <a:pPr lvl="1"/>
            <a:r>
              <a:rPr lang="zh-CN" altLang="en-US" dirty="0" smtClean="0"/>
              <a:t>恒星潮尾</a:t>
            </a:r>
          </a:p>
          <a:p>
            <a:pPr lvl="1"/>
            <a:r>
              <a:rPr lang="zh-CN" altLang="en-US" dirty="0" smtClean="0"/>
              <a:t>将与银河系并合</a:t>
            </a:r>
          </a:p>
          <a:p>
            <a:endParaRPr lang="zh-CN" altLang="en-US" dirty="0" smtClean="0"/>
          </a:p>
          <a:p>
            <a:r>
              <a:rPr lang="zh-CN" altLang="en-US" dirty="0" smtClean="0"/>
              <a:t>矮星系的暗物质比例更高，其恒星的重元素丰度很低</a:t>
            </a:r>
          </a:p>
          <a:p>
            <a:r>
              <a:rPr lang="zh-CN" altLang="en-US" dirty="0" smtClean="0"/>
              <a:t>由矮星系的运动估计银河系暗物质质量</a:t>
            </a:r>
            <a:endParaRPr lang="en-US" altLang="zh-CN" dirty="0" smtClean="0"/>
          </a:p>
        </p:txBody>
      </p:sp>
      <p:pic>
        <p:nvPicPr>
          <p:cNvPr id="139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916113"/>
            <a:ext cx="4356100"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noChangeArrowheads="1"/>
          </p:cNvSpPr>
          <p:nvPr>
            <p:ph type="body" idx="4294967295"/>
          </p:nvPr>
        </p:nvSpPr>
        <p:spPr>
          <a:xfrm>
            <a:off x="179388" y="549275"/>
            <a:ext cx="8763000" cy="1655763"/>
          </a:xfrm>
        </p:spPr>
        <p:txBody>
          <a:bodyPr/>
          <a:lstStyle/>
          <a:p>
            <a:r>
              <a:rPr lang="zh-CN" altLang="en-US" dirty="0" smtClean="0"/>
              <a:t>本星系群所发生的并合与碰撞今天仍在继续</a:t>
            </a:r>
          </a:p>
          <a:p>
            <a:r>
              <a:rPr lang="en-US" altLang="zh-CN" dirty="0" smtClean="0"/>
              <a:t>40</a:t>
            </a:r>
            <a:r>
              <a:rPr lang="zh-CN" altLang="en-US" dirty="0" smtClean="0"/>
              <a:t>亿年后，银河系与仙女星系首次穿过。再过</a:t>
            </a:r>
            <a:r>
              <a:rPr lang="en-US" altLang="zh-CN" dirty="0" smtClean="0"/>
              <a:t>20</a:t>
            </a:r>
            <a:r>
              <a:rPr lang="zh-CN" altLang="en-US" dirty="0" smtClean="0"/>
              <a:t>亿年，并合为一个巨椭圆星系</a:t>
            </a:r>
          </a:p>
        </p:txBody>
      </p:sp>
      <p:pic>
        <p:nvPicPr>
          <p:cNvPr id="1413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205038"/>
            <a:ext cx="3984625" cy="450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924175"/>
            <a:ext cx="4398962"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idx="4294967295"/>
          </p:nvPr>
        </p:nvSpPr>
        <p:spPr/>
        <p:txBody>
          <a:bodyPr/>
          <a:lstStyle/>
          <a:p>
            <a:endParaRPr lang="zh-CN" altLang="en-US" smtClean="0"/>
          </a:p>
        </p:txBody>
      </p:sp>
      <p:sp>
        <p:nvSpPr>
          <p:cNvPr id="143363" name="Rectangle 3"/>
          <p:cNvSpPr>
            <a:spLocks noGrp="1" noChangeArrowheads="1"/>
          </p:cNvSpPr>
          <p:nvPr>
            <p:ph type="body" idx="4294967295"/>
          </p:nvPr>
        </p:nvSpPr>
        <p:spPr/>
        <p:txBody>
          <a:bodyPr/>
          <a:lstStyle/>
          <a:p>
            <a:endParaRPr lang="zh-CN" altLang="en-US" smtClean="0"/>
          </a:p>
        </p:txBody>
      </p:sp>
      <p:pic>
        <p:nvPicPr>
          <p:cNvPr id="143364" name="Picture 5" descr="72543_1352705_257609"/>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541339"/>
            <a:ext cx="5715000"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sz="4400" smtClean="0">
                <a:ea typeface="幼圆" panose="02010509060101010101" pitchFamily="49" charset="-122"/>
              </a:rPr>
              <a:t>三角星系 </a:t>
            </a:r>
            <a:r>
              <a:rPr lang="en-US" altLang="zh-CN" sz="4400" smtClean="0">
                <a:latin typeface="Arial" panose="020B0604020202020204" pitchFamily="34" charset="0"/>
                <a:ea typeface="幼圆" panose="02010509060101010101" pitchFamily="49" charset="-122"/>
              </a:rPr>
              <a:t>M33</a:t>
            </a:r>
            <a:endParaRPr lang="zh-CN" altLang="en-US" sz="4400" smtClean="0">
              <a:latin typeface="Arial" panose="020B0604020202020204" pitchFamily="34" charset="0"/>
              <a:ea typeface="幼圆" panose="02010509060101010101" pitchFamily="49" charset="-122"/>
            </a:endParaRPr>
          </a:p>
        </p:txBody>
      </p:sp>
      <p:sp>
        <p:nvSpPr>
          <p:cNvPr id="17411" name="Rectangle 3"/>
          <p:cNvSpPr>
            <a:spLocks noGrp="1" noChangeArrowheads="1"/>
          </p:cNvSpPr>
          <p:nvPr>
            <p:ph type="body" idx="1"/>
          </p:nvPr>
        </p:nvSpPr>
        <p:spPr>
          <a:xfrm>
            <a:off x="250825" y="1125538"/>
            <a:ext cx="8763000" cy="1943100"/>
          </a:xfrm>
        </p:spPr>
        <p:txBody>
          <a:bodyPr/>
          <a:lstStyle/>
          <a:p>
            <a:pPr eaLnBrk="1" hangingPunct="1"/>
            <a:r>
              <a:rPr lang="zh-CN" altLang="en-US" smtClean="0"/>
              <a:t>本星系群内第三大星系</a:t>
            </a:r>
          </a:p>
          <a:p>
            <a:pPr eaLnBrk="1" hangingPunct="1"/>
            <a:r>
              <a:rPr lang="zh-CN" altLang="en-US" smtClean="0"/>
              <a:t>距离 ~720 </a:t>
            </a:r>
            <a:r>
              <a:rPr lang="en-US" altLang="zh-CN" smtClean="0"/>
              <a:t>kpc，</a:t>
            </a:r>
            <a:r>
              <a:rPr lang="zh-CN" altLang="en-US" smtClean="0"/>
              <a:t>直径 ~18 </a:t>
            </a:r>
            <a:r>
              <a:rPr lang="en-US" altLang="zh-CN" smtClean="0"/>
              <a:t>kpc</a:t>
            </a:r>
          </a:p>
          <a:p>
            <a:pPr eaLnBrk="1" hangingPunct="1"/>
            <a:r>
              <a:rPr lang="en-US" altLang="zh-CN" smtClean="0"/>
              <a:t>Sc</a:t>
            </a:r>
            <a:r>
              <a:rPr lang="zh-CN" altLang="en-US" smtClean="0"/>
              <a:t>型旋涡星系</a:t>
            </a:r>
          </a:p>
        </p:txBody>
      </p:sp>
      <p:pic>
        <p:nvPicPr>
          <p:cNvPr id="17412" name="Picture 4" descr="See Explanation.  Clicking on the picture will download&#10; the highest resolution version availabl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213100"/>
            <a:ext cx="3962400" cy="317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 descr="m33in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2636838"/>
            <a:ext cx="3132137"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8600" y="260350"/>
            <a:ext cx="4953000" cy="1339850"/>
          </a:xfrm>
        </p:spPr>
        <p:txBody>
          <a:bodyPr/>
          <a:lstStyle/>
          <a:p>
            <a:pPr eaLnBrk="1" hangingPunct="1"/>
            <a:r>
              <a:rPr lang="zh-CN" altLang="en-US" sz="3600" smtClean="0">
                <a:latin typeface="TT162o00"/>
              </a:rPr>
              <a:t>大、小</a:t>
            </a:r>
            <a:r>
              <a:rPr lang="zh-CN" altLang="en-US" sz="3600" smtClean="0">
                <a:latin typeface="TT162o01"/>
              </a:rPr>
              <a:t>麦哲伦</a:t>
            </a:r>
            <a:r>
              <a:rPr lang="zh-CN" altLang="en-US" sz="3600" smtClean="0">
                <a:latin typeface="TT162o00"/>
              </a:rPr>
              <a:t>云</a:t>
            </a:r>
            <a:r>
              <a:rPr lang="zh-CN" altLang="en-US" sz="3600" smtClean="0">
                <a:latin typeface="Times New Roman" panose="02020603050405020304" pitchFamily="18" charset="0"/>
              </a:rPr>
              <a:t/>
            </a:r>
            <a:br>
              <a:rPr lang="zh-CN" altLang="en-US" sz="3600" smtClean="0">
                <a:latin typeface="Times New Roman" panose="02020603050405020304" pitchFamily="18" charset="0"/>
              </a:rPr>
            </a:br>
            <a:r>
              <a:rPr lang="zh-CN" altLang="en-US" sz="3600" smtClean="0">
                <a:latin typeface="Times New Roman" panose="02020603050405020304" pitchFamily="18" charset="0"/>
              </a:rPr>
              <a:t> </a:t>
            </a:r>
            <a:r>
              <a:rPr lang="en-US" altLang="zh-CN" sz="3600" smtClean="0">
                <a:latin typeface="Arial" panose="020B0604020202020204" pitchFamily="34" charset="0"/>
                <a:ea typeface="TT162o00"/>
                <a:cs typeface="TT162o00"/>
              </a:rPr>
              <a:t>(LMC/SMC)</a:t>
            </a:r>
            <a:endParaRPr lang="zh-CN" altLang="en-US" sz="3600" smtClean="0">
              <a:latin typeface="Arial" panose="020B0604020202020204" pitchFamily="34" charset="0"/>
              <a:ea typeface="TT162o00"/>
              <a:cs typeface="TT162o00"/>
            </a:endParaRPr>
          </a:p>
        </p:txBody>
      </p:sp>
      <p:sp>
        <p:nvSpPr>
          <p:cNvPr id="19459" name="Rectangle 3"/>
          <p:cNvSpPr>
            <a:spLocks noGrp="1" noChangeArrowheads="1"/>
          </p:cNvSpPr>
          <p:nvPr>
            <p:ph type="body" idx="1"/>
          </p:nvPr>
        </p:nvSpPr>
        <p:spPr>
          <a:xfrm>
            <a:off x="228600" y="1752600"/>
            <a:ext cx="4559300" cy="4556125"/>
          </a:xfrm>
        </p:spPr>
        <p:txBody>
          <a:bodyPr/>
          <a:lstStyle/>
          <a:p>
            <a:pPr eaLnBrk="1" hangingPunct="1">
              <a:lnSpc>
                <a:spcPct val="90000"/>
              </a:lnSpc>
            </a:pPr>
            <a:r>
              <a:rPr lang="zh-CN" altLang="en-US" dirty="0" smtClean="0"/>
              <a:t>银河系的伴星系</a:t>
            </a:r>
          </a:p>
          <a:p>
            <a:pPr eaLnBrk="1" hangingPunct="1">
              <a:lnSpc>
                <a:spcPct val="90000"/>
              </a:lnSpc>
            </a:pPr>
            <a:r>
              <a:rPr lang="en-US" altLang="zh-CN" dirty="0" smtClean="0"/>
              <a:t>LMC：</a:t>
            </a:r>
            <a:r>
              <a:rPr lang="zh-CN" altLang="en-US" dirty="0" smtClean="0"/>
              <a:t>距离 </a:t>
            </a:r>
            <a:r>
              <a:rPr lang="en-US" altLang="zh-CN" dirty="0" smtClean="0"/>
              <a:t>50kpc，</a:t>
            </a:r>
            <a:r>
              <a:rPr lang="zh-CN" altLang="en-US" dirty="0" smtClean="0"/>
              <a:t>质量</a:t>
            </a:r>
            <a:r>
              <a:rPr lang="en-US" altLang="zh-CN" i="1" dirty="0" smtClean="0"/>
              <a:t> </a:t>
            </a:r>
            <a:r>
              <a:rPr lang="en-US" altLang="zh-CN" dirty="0" smtClean="0"/>
              <a:t>2×10</a:t>
            </a:r>
            <a:r>
              <a:rPr lang="en-US" altLang="zh-CN" baseline="30000" dirty="0" smtClean="0"/>
              <a:t>10</a:t>
            </a:r>
            <a:r>
              <a:rPr lang="en-US" altLang="zh-CN" i="1" dirty="0" smtClean="0"/>
              <a:t>M</a:t>
            </a:r>
            <a:r>
              <a:rPr lang="en-US" altLang="zh-CN" baseline="-25000" dirty="0" smtClean="0"/>
              <a:t>⊙</a:t>
            </a:r>
            <a:r>
              <a:rPr lang="en-US" altLang="zh-CN" dirty="0" smtClean="0"/>
              <a:t>，</a:t>
            </a:r>
            <a:r>
              <a:rPr lang="zh-CN" altLang="en-US" dirty="0" smtClean="0"/>
              <a:t>直径</a:t>
            </a:r>
            <a:r>
              <a:rPr lang="en-US" altLang="zh-CN" dirty="0" smtClean="0"/>
              <a:t>10kpc</a:t>
            </a:r>
          </a:p>
          <a:p>
            <a:pPr eaLnBrk="1" hangingPunct="1">
              <a:lnSpc>
                <a:spcPct val="90000"/>
              </a:lnSpc>
            </a:pPr>
            <a:r>
              <a:rPr lang="en-US" altLang="zh-CN" dirty="0" smtClean="0"/>
              <a:t>SMC：</a:t>
            </a:r>
            <a:r>
              <a:rPr lang="zh-CN" altLang="en-US" dirty="0" smtClean="0"/>
              <a:t>距离 </a:t>
            </a:r>
            <a:r>
              <a:rPr lang="en-US" altLang="zh-CN" dirty="0" smtClean="0"/>
              <a:t>60kpc，</a:t>
            </a:r>
            <a:r>
              <a:rPr lang="zh-CN" altLang="en-US" dirty="0" smtClean="0"/>
              <a:t>质量 </a:t>
            </a:r>
            <a:r>
              <a:rPr lang="en-US" altLang="zh-CN" dirty="0" smtClean="0"/>
              <a:t>4×10</a:t>
            </a:r>
            <a:r>
              <a:rPr lang="en-US" altLang="zh-CN" baseline="30000" dirty="0" smtClean="0"/>
              <a:t>9</a:t>
            </a:r>
            <a:r>
              <a:rPr lang="en-US" altLang="zh-CN" i="1" dirty="0" smtClean="0"/>
              <a:t>M</a:t>
            </a:r>
            <a:r>
              <a:rPr lang="en-US" altLang="zh-CN" baseline="-25000" dirty="0" smtClean="0"/>
              <a:t>⊙</a:t>
            </a:r>
            <a:r>
              <a:rPr lang="en-US" altLang="zh-CN" dirty="0" smtClean="0"/>
              <a:t>，</a:t>
            </a:r>
            <a:r>
              <a:rPr lang="zh-CN" altLang="en-US" dirty="0" smtClean="0"/>
              <a:t>直径 </a:t>
            </a:r>
            <a:r>
              <a:rPr lang="en-US" altLang="zh-CN" dirty="0" smtClean="0"/>
              <a:t>6kpc</a:t>
            </a:r>
          </a:p>
          <a:p>
            <a:pPr eaLnBrk="1" hangingPunct="1">
              <a:lnSpc>
                <a:spcPct val="90000"/>
              </a:lnSpc>
            </a:pPr>
            <a:r>
              <a:rPr lang="zh-CN" altLang="en-US" dirty="0" smtClean="0"/>
              <a:t>大量的年轻恒星和中性 </a:t>
            </a:r>
            <a:r>
              <a:rPr lang="en-US" altLang="zh-CN" dirty="0" smtClean="0"/>
              <a:t>H </a:t>
            </a:r>
            <a:r>
              <a:rPr lang="zh-CN" altLang="en-US" dirty="0" smtClean="0"/>
              <a:t>气体</a:t>
            </a:r>
          </a:p>
        </p:txBody>
      </p:sp>
      <p:pic>
        <p:nvPicPr>
          <p:cNvPr id="194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260350"/>
            <a:ext cx="3998913" cy="298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3473450"/>
            <a:ext cx="3976688"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2" name="Text Box 10"/>
          <p:cNvSpPr txBox="1">
            <a:spLocks noChangeArrowheads="1"/>
          </p:cNvSpPr>
          <p:nvPr/>
        </p:nvSpPr>
        <p:spPr bwMode="auto">
          <a:xfrm>
            <a:off x="7812088" y="404813"/>
            <a:ext cx="10810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solidFill>
                  <a:srgbClr val="00FF00"/>
                </a:solidFill>
              </a:rPr>
              <a:t>LMC</a:t>
            </a:r>
            <a:endParaRPr lang="zh-CN" altLang="en-US">
              <a:solidFill>
                <a:srgbClr val="00FF00"/>
              </a:solidFill>
            </a:endParaRPr>
          </a:p>
        </p:txBody>
      </p:sp>
      <p:sp>
        <p:nvSpPr>
          <p:cNvPr id="19463" name="Text Box 11"/>
          <p:cNvSpPr txBox="1">
            <a:spLocks noChangeArrowheads="1"/>
          </p:cNvSpPr>
          <p:nvPr/>
        </p:nvSpPr>
        <p:spPr bwMode="auto">
          <a:xfrm>
            <a:off x="7740650" y="5949950"/>
            <a:ext cx="1152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solidFill>
                  <a:srgbClr val="00FF00"/>
                </a:solidFill>
              </a:rPr>
              <a:t>SMC</a:t>
            </a:r>
            <a:endParaRPr lang="zh-CN" altLang="en-US">
              <a:solidFill>
                <a:srgbClr val="00FF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NU_2003">
  <a:themeElements>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NU_2003">
      <a:majorFont>
        <a:latin typeface="Arial Narrow"/>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lnDef>
  </a:objectDefaults>
  <a:extraClrSchemeLst>
    <a:extraClrScheme>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Designs\ANU_2003.pot</Template>
  <TotalTime>10533</TotalTime>
  <Words>2968</Words>
  <Application>Microsoft Office PowerPoint</Application>
  <PresentationFormat>全屏显示(4:3)</PresentationFormat>
  <Paragraphs>372</Paragraphs>
  <Slides>72</Slides>
  <Notes>65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72</vt:i4>
      </vt:variant>
    </vt:vector>
  </HeadingPairs>
  <TitlesOfParts>
    <vt:vector size="86" baseType="lpstr">
      <vt:lpstr>TT15Do00</vt:lpstr>
      <vt:lpstr>TT162o00</vt:lpstr>
      <vt:lpstr>TT162o01</vt:lpstr>
      <vt:lpstr>黑体</vt:lpstr>
      <vt:lpstr>华文行楷</vt:lpstr>
      <vt:lpstr>华文中宋</vt:lpstr>
      <vt:lpstr>宋体</vt:lpstr>
      <vt:lpstr>幼圆</vt:lpstr>
      <vt:lpstr>Arial</vt:lpstr>
      <vt:lpstr>Arial Narrow</vt:lpstr>
      <vt:lpstr>Times</vt:lpstr>
      <vt:lpstr>Times New Roman</vt:lpstr>
      <vt:lpstr>Wingdings</vt:lpstr>
      <vt:lpstr>ANU_2003</vt:lpstr>
      <vt:lpstr>天文学导论</vt:lpstr>
      <vt:lpstr>本讲内容</vt:lpstr>
      <vt:lpstr>教材学习</vt:lpstr>
      <vt:lpstr>学习目标</vt:lpstr>
      <vt:lpstr>1、星系团与大尺度结构</vt:lpstr>
      <vt:lpstr>1.1、本星系群</vt:lpstr>
      <vt:lpstr>仙女大星系 M31</vt:lpstr>
      <vt:lpstr>三角星系 M33</vt:lpstr>
      <vt:lpstr>大、小麦哲伦云  (LMC/SMC)</vt:lpstr>
      <vt:lpstr>本星系群“全家福”</vt:lpstr>
      <vt:lpstr>施特芬五重奏：致密星系群</vt:lpstr>
      <vt:lpstr>1.2、 星系团</vt:lpstr>
      <vt:lpstr>室女星系团</vt:lpstr>
      <vt:lpstr>后发星系团</vt:lpstr>
      <vt:lpstr>1.3、超[星系]团</vt:lpstr>
      <vt:lpstr>绘制宇宙的结构</vt:lpstr>
      <vt:lpstr>大尺度结构 </vt:lpstr>
      <vt:lpstr>The 2008 Sloan Digital Sky Survey map of the universe</vt:lpstr>
      <vt:lpstr>距离最近的大尺度结构：超星系团和长城</vt:lpstr>
      <vt:lpstr>1.4、暗物质主导星系团和星系群</vt:lpstr>
      <vt:lpstr>PowerPoint 演示文稿</vt:lpstr>
      <vt:lpstr>星系际空间的炽热气体表明暗物质大量存在于星系团</vt:lpstr>
      <vt:lpstr>被星系团引力透镜增亮和扭曲的背景星系，表明暗物质主导星系团质量</vt:lpstr>
      <vt:lpstr>2、结构的起源</vt:lpstr>
      <vt:lpstr>理论</vt:lpstr>
      <vt:lpstr>观测</vt:lpstr>
      <vt:lpstr>Lambda-CDM 模型</vt:lpstr>
      <vt:lpstr>亮物质曾使模拟宇宙结构形成曾面临“宇宙危机”</vt:lpstr>
      <vt:lpstr>结构因暗物质而形成</vt:lpstr>
      <vt:lpstr>结构形成的细节与暗物质性质有关</vt:lpstr>
      <vt:lpstr>冷暗物质形成星系</vt:lpstr>
      <vt:lpstr>暗物质晕与旋涡星系</vt:lpstr>
      <vt:lpstr>3、第一缕星光</vt:lpstr>
      <vt:lpstr>高红移天体揭示早期宇宙的面纱</vt:lpstr>
      <vt:lpstr>“真”第一代恒星</vt:lpstr>
      <vt:lpstr>第一代恒星的形成</vt:lpstr>
      <vt:lpstr>第一代恒星的形成：过程</vt:lpstr>
      <vt:lpstr>第一代恒星的消亡：GRB</vt:lpstr>
      <vt:lpstr>第一代恒星的消亡：双星</vt:lpstr>
      <vt:lpstr>“第二代恒星”</vt:lpstr>
      <vt:lpstr>“第二代恒星”</vt:lpstr>
      <vt:lpstr>第一代 [小矮] 星系</vt:lpstr>
      <vt:lpstr>观测证据1：宇宙红外背景辐射</vt:lpstr>
      <vt:lpstr>PowerPoint 演示文稿</vt:lpstr>
      <vt:lpstr>暗弱星系光谱有一个显著特征</vt:lpstr>
      <vt:lpstr>最遥远星系辐射峰值红移到红外波段</vt:lpstr>
      <vt:lpstr>本星系群中的超矮星系</vt:lpstr>
      <vt:lpstr>4、星系的演化</vt:lpstr>
      <vt:lpstr>大星系周围的环境显示“组装”过的痕迹</vt:lpstr>
      <vt:lpstr>星系越年轻（遥远），越暗弱混乱</vt:lpstr>
      <vt:lpstr>PowerPoint 演示文稿</vt:lpstr>
      <vt:lpstr>第一代超大质量黑洞的成长</vt:lpstr>
      <vt:lpstr>PowerPoint 演示文稿</vt:lpstr>
      <vt:lpstr>大星系并合制造更大质量的黑洞</vt:lpstr>
      <vt:lpstr>PowerPoint 演示文稿</vt:lpstr>
      <vt:lpstr>PowerPoint 演示文稿</vt:lpstr>
      <vt:lpstr>不同距离 (年龄) 的并合星系</vt:lpstr>
      <vt:lpstr>近邻年老星系的并合</vt:lpstr>
      <vt:lpstr>距离1.4亿光年，红外图像</vt:lpstr>
      <vt:lpstr>星系团也并合</vt:lpstr>
      <vt:lpstr>四个星系团的并合</vt:lpstr>
      <vt:lpstr>数值模拟宇宙的结构</vt:lpstr>
      <vt:lpstr>模拟不同宇宙年龄（红移）时的结构</vt:lpstr>
      <vt:lpstr>模拟不同尺度的结构</vt:lpstr>
      <vt:lpstr>模拟（暗物质晕的大尺度结构）与观测（星系的分布）惊人地一致</vt:lpstr>
      <vt:lpstr>PowerPoint 演示文稿</vt:lpstr>
      <vt:lpstr>5、银河系的形成与演化</vt:lpstr>
      <vt:lpstr>银河系的形成与演化</vt:lpstr>
      <vt:lpstr>银河系的形成与演化</vt:lpstr>
      <vt:lpstr>银河系还在持续增长</vt:lpstr>
      <vt:lpstr>PowerPoint 演示文稿</vt:lpstr>
      <vt:lpstr>PowerPoint 演示文稿</vt:lpstr>
    </vt:vector>
  </TitlesOfParts>
  <Company>THCA-Tsinghua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L17 Galaxies</dc:title>
  <dc:creator>Youhong Zhang</dc:creator>
  <cp:lastModifiedBy>zhangyh</cp:lastModifiedBy>
  <cp:revision>519</cp:revision>
  <cp:lastPrinted>2003-02-26T04:55:41Z</cp:lastPrinted>
  <dcterms:created xsi:type="dcterms:W3CDTF">2000-08-31T04:58:12Z</dcterms:created>
  <dcterms:modified xsi:type="dcterms:W3CDTF">2019-05-27T11:53:45Z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90</vt:i4>
  </property>
  <property fmtid="{D5CDD505-2E9C-101B-9397-08002B2CF9AE}" pid="5" name="ScreenSize">
    <vt:i4>1</vt:i4>
  </property>
  <property fmtid="{D5CDD505-2E9C-101B-9397-08002B2CF9AE}" pid="6" name="ScreenUsage">
    <vt:i4>2</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C:\My Documents\ANU Teaching\ASTR1001\web</vt:lpwstr>
  </property>
</Properties>
</file>